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648" r:id="rId1"/>
  </p:sldMasterIdLst>
  <p:notesMasterIdLst>
    <p:notesMasterId r:id="rId129"/>
  </p:notesMasterIdLst>
  <p:sldIdLst>
    <p:sldId id="256" r:id="rId2"/>
    <p:sldId id="262" r:id="rId3"/>
    <p:sldId id="261" r:id="rId4"/>
    <p:sldId id="263" r:id="rId5"/>
    <p:sldId id="264" r:id="rId6"/>
    <p:sldId id="265" r:id="rId7"/>
    <p:sldId id="266" r:id="rId8"/>
    <p:sldId id="267" r:id="rId9"/>
    <p:sldId id="273" r:id="rId10"/>
    <p:sldId id="275" r:id="rId11"/>
    <p:sldId id="276" r:id="rId12"/>
    <p:sldId id="277" r:id="rId13"/>
    <p:sldId id="270" r:id="rId14"/>
    <p:sldId id="268" r:id="rId15"/>
    <p:sldId id="272" r:id="rId16"/>
    <p:sldId id="278" r:id="rId17"/>
    <p:sldId id="279" r:id="rId18"/>
    <p:sldId id="274" r:id="rId19"/>
    <p:sldId id="280" r:id="rId20"/>
    <p:sldId id="281" r:id="rId21"/>
    <p:sldId id="282" r:id="rId22"/>
    <p:sldId id="283" r:id="rId23"/>
    <p:sldId id="284" r:id="rId24"/>
    <p:sldId id="285" r:id="rId25"/>
    <p:sldId id="287" r:id="rId26"/>
    <p:sldId id="286" r:id="rId27"/>
    <p:sldId id="386" r:id="rId28"/>
    <p:sldId id="345" r:id="rId29"/>
    <p:sldId id="290" r:id="rId30"/>
    <p:sldId id="291" r:id="rId31"/>
    <p:sldId id="292" r:id="rId32"/>
    <p:sldId id="293" r:id="rId33"/>
    <p:sldId id="294" r:id="rId34"/>
    <p:sldId id="300" r:id="rId35"/>
    <p:sldId id="299" r:id="rId36"/>
    <p:sldId id="295" r:id="rId37"/>
    <p:sldId id="301" r:id="rId38"/>
    <p:sldId id="346"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296" r:id="rId53"/>
    <p:sldId id="302" r:id="rId54"/>
    <p:sldId id="304" r:id="rId55"/>
    <p:sldId id="297" r:id="rId56"/>
    <p:sldId id="303" r:id="rId57"/>
    <p:sldId id="318" r:id="rId58"/>
    <p:sldId id="319" r:id="rId59"/>
    <p:sldId id="320" r:id="rId60"/>
    <p:sldId id="321" r:id="rId61"/>
    <p:sldId id="322" r:id="rId62"/>
    <p:sldId id="323" r:id="rId63"/>
    <p:sldId id="324" r:id="rId64"/>
    <p:sldId id="325" r:id="rId65"/>
    <p:sldId id="326" r:id="rId66"/>
    <p:sldId id="298" r:id="rId67"/>
    <p:sldId id="387" r:id="rId68"/>
    <p:sldId id="327" r:id="rId69"/>
    <p:sldId id="332" r:id="rId70"/>
    <p:sldId id="333" r:id="rId71"/>
    <p:sldId id="334" r:id="rId72"/>
    <p:sldId id="328" r:id="rId73"/>
    <p:sldId id="347" r:id="rId74"/>
    <p:sldId id="348" r:id="rId75"/>
    <p:sldId id="358" r:id="rId76"/>
    <p:sldId id="359" r:id="rId77"/>
    <p:sldId id="357" r:id="rId78"/>
    <p:sldId id="329" r:id="rId79"/>
    <p:sldId id="369" r:id="rId80"/>
    <p:sldId id="370" r:id="rId81"/>
    <p:sldId id="388" r:id="rId82"/>
    <p:sldId id="389" r:id="rId83"/>
    <p:sldId id="330" r:id="rId84"/>
    <p:sldId id="353" r:id="rId85"/>
    <p:sldId id="354" r:id="rId86"/>
    <p:sldId id="355" r:id="rId87"/>
    <p:sldId id="331" r:id="rId88"/>
    <p:sldId id="349" r:id="rId89"/>
    <p:sldId id="350" r:id="rId90"/>
    <p:sldId id="404" r:id="rId91"/>
    <p:sldId id="351" r:id="rId92"/>
    <p:sldId id="352" r:id="rId93"/>
    <p:sldId id="405" r:id="rId94"/>
    <p:sldId id="335" r:id="rId95"/>
    <p:sldId id="373" r:id="rId96"/>
    <p:sldId id="371" r:id="rId97"/>
    <p:sldId id="372" r:id="rId98"/>
    <p:sldId id="336" r:id="rId99"/>
    <p:sldId id="406" r:id="rId100"/>
    <p:sldId id="337" r:id="rId101"/>
    <p:sldId id="380" r:id="rId102"/>
    <p:sldId id="338" r:id="rId103"/>
    <p:sldId id="381" r:id="rId104"/>
    <p:sldId id="382" r:id="rId105"/>
    <p:sldId id="383" r:id="rId106"/>
    <p:sldId id="384" r:id="rId107"/>
    <p:sldId id="385" r:id="rId108"/>
    <p:sldId id="339" r:id="rId109"/>
    <p:sldId id="396" r:id="rId110"/>
    <p:sldId id="397" r:id="rId111"/>
    <p:sldId id="398" r:id="rId112"/>
    <p:sldId id="390" r:id="rId113"/>
    <p:sldId id="391" r:id="rId114"/>
    <p:sldId id="392" r:id="rId115"/>
    <p:sldId id="393" r:id="rId116"/>
    <p:sldId id="394" r:id="rId117"/>
    <p:sldId id="395" r:id="rId118"/>
    <p:sldId id="340" r:id="rId119"/>
    <p:sldId id="399" r:id="rId120"/>
    <p:sldId id="341" r:id="rId121"/>
    <p:sldId id="400" r:id="rId122"/>
    <p:sldId id="343" r:id="rId123"/>
    <p:sldId id="401" r:id="rId124"/>
    <p:sldId id="344" r:id="rId125"/>
    <p:sldId id="402" r:id="rId126"/>
    <p:sldId id="342" r:id="rId127"/>
    <p:sldId id="403" r:id="rId1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E58"/>
    <a:srgbClr val="002060"/>
    <a:srgbClr val="00184E"/>
    <a:srgbClr val="F1C88B"/>
    <a:srgbClr val="003635"/>
    <a:srgbClr val="005856"/>
    <a:srgbClr val="FE9202"/>
    <a:srgbClr val="FF2549"/>
    <a:srgbClr val="1D3A00"/>
    <a:srgbClr val="007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726" y="6"/>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E60-4300-4729-A0D7-6AB984C3922D}" type="datetimeFigureOut">
              <a:rPr lang="en-US" smtClean="0"/>
              <a:t>1/23/2024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33E96-F078-4B3D-A8F4-F1AF21EBC357}" type="slidenum">
              <a:rPr lang="en-US" smtClean="0"/>
              <a:t>‹#›</a:t>
            </a:fld>
            <a:endParaRPr lang="en-US" dirty="0"/>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2612" y="1576234"/>
            <a:ext cx="8398775" cy="1527050"/>
          </a:xfrm>
          <a:noFill/>
          <a:effectLst>
            <a:outerShdw blurRad="50800" dist="38100" dir="2700000" algn="tl" rotWithShape="0">
              <a:prstClr val="black">
                <a:alpha val="40000"/>
              </a:prstClr>
            </a:outerShdw>
          </a:effectLst>
        </p:spPr>
        <p:txBody>
          <a:bodyPr>
            <a:normAutofit/>
          </a:bodyPr>
          <a:lstStyle>
            <a:lvl1pPr algn="r">
              <a:defRPr sz="3600">
                <a:solidFill>
                  <a:srgbClr val="FFC000"/>
                </a:solidFill>
              </a:defRPr>
            </a:lvl1pPr>
          </a:lstStyle>
          <a:p>
            <a:r>
              <a:rPr lang="en-US" dirty="0"/>
              <a:t>Click to edit </a:t>
            </a:r>
            <a:r>
              <a:rPr lang="en-US" dirty="0" smtClean="0"/>
              <a:t/>
            </a:r>
            <a:br>
              <a:rPr lang="en-US" dirty="0" smtClean="0"/>
            </a:br>
            <a:r>
              <a:rPr lang="en-US" dirty="0" smtClean="0"/>
              <a:t>Master </a:t>
            </a:r>
            <a:r>
              <a:rPr lang="en-US" dirty="0"/>
              <a:t>title style</a:t>
            </a:r>
          </a:p>
        </p:txBody>
      </p:sp>
      <p:sp>
        <p:nvSpPr>
          <p:cNvPr id="3" name="Subtitle 2"/>
          <p:cNvSpPr>
            <a:spLocks noGrp="1"/>
          </p:cNvSpPr>
          <p:nvPr>
            <p:ph type="subTitle" idx="1"/>
          </p:nvPr>
        </p:nvSpPr>
        <p:spPr>
          <a:xfrm>
            <a:off x="372612" y="3147529"/>
            <a:ext cx="8383805" cy="763525"/>
          </a:xfrm>
        </p:spPr>
        <p:txBody>
          <a:bodyPr>
            <a:normAutofit/>
          </a:bodyPr>
          <a:lstStyle>
            <a:lvl1pPr marL="0" indent="0" algn="r">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r>
              <a:rPr lang="en-US" dirty="0" smtClean="0"/>
              <a:t>Master </a:t>
            </a:r>
            <a:r>
              <a:rPr lang="en-US" dirty="0"/>
              <a:t>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pic>
        <p:nvPicPr>
          <p:cNvPr id="7" name="Picture 6" descr="E:\websites\free-power-point-templates\2012\logos.png">
            <a:extLst>
              <a:ext uri="{FF2B5EF4-FFF2-40B4-BE49-F238E27FC236}">
                <a16:creationId xmlns=""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08475"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298077"/>
            <a:ext cx="8246070" cy="763526"/>
          </a:xfrm>
        </p:spPr>
        <p:txBody>
          <a:bodyPr>
            <a:normAutofit/>
          </a:bodyPr>
          <a:lstStyle>
            <a:lvl1pPr algn="r">
              <a:defRPr sz="3600" baseline="0">
                <a:solidFill>
                  <a:srgbClr val="FFC0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415845"/>
            <a:ext cx="8246070" cy="3446477"/>
          </a:xfrm>
        </p:spPr>
        <p:txBody>
          <a:bodyPr/>
          <a:lstStyle>
            <a:lvl1pPr algn="l">
              <a:defRPr sz="2800">
                <a:solidFill>
                  <a:srgbClr val="002060"/>
                </a:solidFill>
              </a:defRPr>
            </a:lvl1pPr>
            <a:lvl2pPr algn="l">
              <a:defRPr>
                <a:solidFill>
                  <a:srgbClr val="002060"/>
                </a:solidFill>
              </a:defRPr>
            </a:lvl2pPr>
            <a:lvl3pPr algn="l">
              <a:defRPr>
                <a:solidFill>
                  <a:srgbClr val="002060"/>
                </a:solidFill>
              </a:defRPr>
            </a:lvl3pPr>
            <a:lvl4pPr algn="l">
              <a:defRPr>
                <a:solidFill>
                  <a:srgbClr val="002060"/>
                </a:solidFill>
              </a:defRPr>
            </a:lvl4pPr>
            <a:lvl5pPr algn="l">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6835" y="281175"/>
            <a:ext cx="6260905" cy="725349"/>
          </a:xfrm>
        </p:spPr>
        <p:txBody>
          <a:bodyPr>
            <a:normAutofit/>
          </a:bodyPr>
          <a:lstStyle>
            <a:lvl1pPr algn="l">
              <a:defRPr sz="3600">
                <a:solidFill>
                  <a:srgbClr val="FFC0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586835" y="1044700"/>
            <a:ext cx="6260905" cy="3511061"/>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92826" y="205979"/>
            <a:ext cx="4293973" cy="857250"/>
          </a:xfrm>
        </p:spPr>
        <p:txBody>
          <a:bodyPr>
            <a:normAutofit/>
          </a:bodyPr>
          <a:lstStyle>
            <a:lvl1pPr algn="r">
              <a:defRPr sz="3600">
                <a:solidFill>
                  <a:srgbClr val="FFC0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5317" y="323270"/>
            <a:ext cx="8093365" cy="763525"/>
          </a:xfrm>
        </p:spPr>
        <p:txBody>
          <a:bodyPr>
            <a:normAutofit/>
          </a:bodyPr>
          <a:lstStyle>
            <a:lvl1pPr algn="r">
              <a:defRPr sz="3600" baseline="0">
                <a:solidFill>
                  <a:srgbClr val="FFC0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655519"/>
            <a:ext cx="4040188" cy="479822"/>
          </a:xfrm>
        </p:spPr>
        <p:txBody>
          <a:bodyPr anchor="b"/>
          <a:lstStyle>
            <a:lvl1pPr marL="0" indent="0" algn="ctr">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127916"/>
            <a:ext cx="4040188" cy="2276294"/>
          </a:xfrm>
        </p:spPr>
        <p:txBody>
          <a:bodyPr/>
          <a:lstStyle>
            <a:lvl1pPr algn="ctr">
              <a:defRPr sz="2400">
                <a:solidFill>
                  <a:srgbClr val="002060"/>
                </a:solidFill>
              </a:defRPr>
            </a:lvl1pPr>
            <a:lvl2pPr algn="ctr">
              <a:defRPr sz="2000">
                <a:solidFill>
                  <a:srgbClr val="002060"/>
                </a:solidFill>
              </a:defRPr>
            </a:lvl2pPr>
            <a:lvl3pPr algn="ctr">
              <a:defRPr sz="1800">
                <a:solidFill>
                  <a:srgbClr val="002060"/>
                </a:solidFill>
              </a:defRPr>
            </a:lvl3pPr>
            <a:lvl4pPr algn="ctr">
              <a:defRPr sz="1600">
                <a:solidFill>
                  <a:srgbClr val="002060"/>
                </a:solidFill>
              </a:defRPr>
            </a:lvl4pPr>
            <a:lvl5pPr algn="ctr">
              <a:defRPr sz="1600">
                <a:solidFill>
                  <a:srgbClr val="00206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655519"/>
            <a:ext cx="4041775" cy="479822"/>
          </a:xfrm>
        </p:spPr>
        <p:txBody>
          <a:bodyPr anchor="b"/>
          <a:lstStyle>
            <a:lvl1pPr marL="0" indent="0" algn="ctr">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127916"/>
            <a:ext cx="4041775" cy="2276294"/>
          </a:xfrm>
        </p:spPr>
        <p:txBody>
          <a:bodyPr/>
          <a:lstStyle>
            <a:lvl1pPr algn="ctr">
              <a:defRPr sz="2400">
                <a:solidFill>
                  <a:srgbClr val="002060"/>
                </a:solidFill>
              </a:defRPr>
            </a:lvl1pPr>
            <a:lvl2pPr algn="ctr">
              <a:defRPr sz="2000">
                <a:solidFill>
                  <a:srgbClr val="002060"/>
                </a:solidFill>
              </a:defRPr>
            </a:lvl2pPr>
            <a:lvl3pPr algn="ctr">
              <a:defRPr sz="1800">
                <a:solidFill>
                  <a:srgbClr val="002060"/>
                </a:solidFill>
              </a:defRPr>
            </a:lvl3pPr>
            <a:lvl4pPr algn="ctr">
              <a:defRPr sz="1600">
                <a:solidFill>
                  <a:srgbClr val="002060"/>
                </a:solidFill>
              </a:defRPr>
            </a:lvl4pPr>
            <a:lvl5pPr algn="ctr">
              <a:defRPr sz="1600">
                <a:solidFill>
                  <a:srgbClr val="00206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86648" y="205979"/>
            <a:ext cx="4300151" cy="857250"/>
          </a:xfrm>
        </p:spPr>
        <p:txBody>
          <a:bodyPr>
            <a:normAutofit/>
          </a:bodyPr>
          <a:lstStyle>
            <a:lvl1pPr algn="r">
              <a:defRPr sz="3600">
                <a:solidFill>
                  <a:srgbClr val="FFC000"/>
                </a:solidFill>
                <a:effectLst>
                  <a:outerShdw blurRad="38100" dist="38100" dir="2700000" algn="tl">
                    <a:srgbClr val="000000">
                      <a:alpha val="43137"/>
                    </a:srgbClr>
                  </a:outerShdw>
                </a:effectLst>
              </a:defRPr>
            </a:lvl1pPr>
          </a:lstStyle>
          <a:p>
            <a:r>
              <a:rPr lang="en-US" dirty="0"/>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1/23/2024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dirty="0"/>
          </a:p>
        </p:txBody>
      </p:sp>
      <p:sp>
        <p:nvSpPr>
          <p:cNvPr id="7" name="TextBox 6">
            <a:extLst>
              <a:ext uri="{FF2B5EF4-FFF2-40B4-BE49-F238E27FC236}">
                <a16:creationId xmlns=""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g"/></Relationships>
</file>

<file path=ppt/slides/_rels/slide1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1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4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hyperlink" Target="https://www.rei.com/learn/expert-advice/loading-backpack.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2612" y="355235"/>
            <a:ext cx="8398775" cy="2748049"/>
          </a:xfrm>
        </p:spPr>
        <p:txBody>
          <a:bodyPr>
            <a:normAutofit/>
          </a:bodyPr>
          <a:lstStyle/>
          <a:p>
            <a:r>
              <a:rPr lang="en-US" sz="4000" dirty="0" smtClean="0"/>
              <a:t>Camping Merit Badge</a:t>
            </a:r>
            <a:br>
              <a:rPr lang="en-US" sz="4000" dirty="0" smtClean="0"/>
            </a:br>
            <a:r>
              <a:rPr lang="en-US" sz="4000" dirty="0" smtClean="0"/>
              <a:t/>
            </a:r>
            <a:br>
              <a:rPr lang="en-US" sz="4000" dirty="0" smtClean="0"/>
            </a:br>
            <a:r>
              <a:rPr lang="en-US" sz="2800" dirty="0" smtClean="0"/>
              <a:t>Troop 344/9344</a:t>
            </a:r>
            <a:br>
              <a:rPr lang="en-US" sz="2800" dirty="0" smtClean="0"/>
            </a:br>
            <a:r>
              <a:rPr lang="en-US" sz="2800" dirty="0" smtClean="0"/>
              <a:t>Pemberville, OH</a:t>
            </a:r>
            <a:endParaRPr lang="en-US" sz="2800" dirty="0"/>
          </a:p>
        </p:txBody>
      </p:sp>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3302" y="1846808"/>
            <a:ext cx="1061522" cy="1078861"/>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 Hazards</a:t>
            </a:r>
            <a:endParaRPr lang="en-US" dirty="0"/>
          </a:p>
        </p:txBody>
      </p:sp>
      <p:sp>
        <p:nvSpPr>
          <p:cNvPr id="3" name="Content Placeholder 2"/>
          <p:cNvSpPr>
            <a:spLocks noGrp="1"/>
          </p:cNvSpPr>
          <p:nvPr>
            <p:ph idx="1"/>
          </p:nvPr>
        </p:nvSpPr>
        <p:spPr/>
        <p:txBody>
          <a:bodyPr>
            <a:normAutofit fontScale="77500" lnSpcReduction="20000"/>
          </a:bodyPr>
          <a:lstStyle/>
          <a:p>
            <a:r>
              <a:rPr lang="en-US" dirty="0"/>
              <a:t>The most typical hazards you’ll encounter while camping are:</a:t>
            </a:r>
          </a:p>
          <a:p>
            <a:pPr lvl="1"/>
            <a:r>
              <a:rPr lang="en-US" dirty="0"/>
              <a:t>Unexpectedly Cold Weather Conditions</a:t>
            </a:r>
          </a:p>
          <a:p>
            <a:pPr lvl="1"/>
            <a:r>
              <a:rPr lang="en-US" dirty="0"/>
              <a:t>Insect Bites/Stings</a:t>
            </a:r>
          </a:p>
          <a:p>
            <a:pPr lvl="1"/>
            <a:r>
              <a:rPr lang="en-US" dirty="0"/>
              <a:t>Dangerous Wild Animals</a:t>
            </a:r>
          </a:p>
          <a:p>
            <a:pPr lvl="1"/>
            <a:r>
              <a:rPr lang="en-US" dirty="0"/>
              <a:t>Excessive rain/Flooding</a:t>
            </a:r>
          </a:p>
          <a:p>
            <a:pPr lvl="1"/>
            <a:r>
              <a:rPr lang="en-US" dirty="0"/>
              <a:t>Heat-Related Injuries</a:t>
            </a:r>
          </a:p>
          <a:p>
            <a:pPr lvl="1"/>
            <a:r>
              <a:rPr lang="en-US" dirty="0"/>
              <a:t>Accidental Injury From Knives or Fire</a:t>
            </a:r>
          </a:p>
          <a:p>
            <a:r>
              <a:rPr lang="en-US" dirty="0"/>
              <a:t>Many of these issues can be prevented by being prepared in your packing and can be responded to by removing the affected person from the hazardous environment, then treating them accordingly. </a:t>
            </a:r>
          </a:p>
          <a:p>
            <a:endParaRPr lang="en-US" dirty="0"/>
          </a:p>
        </p:txBody>
      </p:sp>
    </p:spTree>
    <p:extLst>
      <p:ext uri="{BB962C8B-B14F-4D97-AF65-F5344CB8AC3E}">
        <p14:creationId xmlns:p14="http://schemas.microsoft.com/office/powerpoint/2010/main" val="39868275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8a</a:t>
            </a:r>
            <a:endParaRPr lang="en-US" dirty="0"/>
          </a:p>
        </p:txBody>
      </p:sp>
      <p:sp>
        <p:nvSpPr>
          <p:cNvPr id="4" name="Content Placeholder 3"/>
          <p:cNvSpPr>
            <a:spLocks noGrp="1"/>
          </p:cNvSpPr>
          <p:nvPr>
            <p:ph idx="1"/>
          </p:nvPr>
        </p:nvSpPr>
        <p:spPr/>
        <p:txBody>
          <a:bodyPr/>
          <a:lstStyle/>
          <a:p>
            <a:r>
              <a:rPr lang="en-US" altLang="en-US" sz="3000" dirty="0" smtClean="0"/>
              <a:t>Explain </a:t>
            </a:r>
            <a:r>
              <a:rPr lang="en-US" altLang="en-US" sz="3000" dirty="0"/>
              <a:t>the safety procedures for:</a:t>
            </a:r>
          </a:p>
          <a:p>
            <a:pPr marL="1257300" lvl="2" indent="-342900" eaLnBrk="0" fontAlgn="base" hangingPunct="0">
              <a:spcBef>
                <a:spcPct val="0"/>
              </a:spcBef>
              <a:spcAft>
                <a:spcPct val="0"/>
              </a:spcAft>
              <a:buFont typeface="+mj-lt"/>
              <a:buAutoNum type="arabicPeriod"/>
            </a:pPr>
            <a:r>
              <a:rPr lang="en-US" altLang="en-US" sz="3000" dirty="0"/>
              <a:t>Using a propane or butane/propane stove </a:t>
            </a:r>
          </a:p>
          <a:p>
            <a:pPr marL="1257300" lvl="2" indent="-342900" eaLnBrk="0" fontAlgn="base" hangingPunct="0">
              <a:spcBef>
                <a:spcPct val="0"/>
              </a:spcBef>
              <a:spcAft>
                <a:spcPct val="0"/>
              </a:spcAft>
              <a:buFont typeface="+mj-lt"/>
              <a:buAutoNum type="arabicPeriod"/>
            </a:pPr>
            <a:r>
              <a:rPr lang="en-US" altLang="en-US" sz="3000" dirty="0"/>
              <a:t>Using a liquid fuel stove </a:t>
            </a:r>
          </a:p>
          <a:p>
            <a:pPr marL="1257300" lvl="2" indent="-342900" eaLnBrk="0" fontAlgn="base" hangingPunct="0">
              <a:spcBef>
                <a:spcPct val="0"/>
              </a:spcBef>
              <a:spcAft>
                <a:spcPct val="0"/>
              </a:spcAft>
              <a:buFont typeface="+mj-lt"/>
              <a:buAutoNum type="arabicPeriod"/>
            </a:pPr>
            <a:r>
              <a:rPr lang="en-US" altLang="en-US" sz="3000" dirty="0"/>
              <a:t>Proper storage of extra fuel </a:t>
            </a:r>
          </a:p>
          <a:p>
            <a:endParaRPr lang="en-US"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18792486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 </a:t>
            </a:r>
            <a:r>
              <a:rPr lang="en-US" dirty="0" smtClean="0"/>
              <a:t>Using Stoves Safely</a:t>
            </a:r>
            <a:endParaRPr lang="en-US" dirty="0"/>
          </a:p>
        </p:txBody>
      </p:sp>
      <p:sp>
        <p:nvSpPr>
          <p:cNvPr id="3" name="Content Placeholder 2"/>
          <p:cNvSpPr>
            <a:spLocks noGrp="1"/>
          </p:cNvSpPr>
          <p:nvPr>
            <p:ph sz="half" idx="1"/>
          </p:nvPr>
        </p:nvSpPr>
        <p:spPr>
          <a:xfrm>
            <a:off x="98676" y="1355154"/>
            <a:ext cx="5782429" cy="3788346"/>
          </a:xfrm>
        </p:spPr>
        <p:txBody>
          <a:bodyPr>
            <a:normAutofit fontScale="62500" lnSpcReduction="20000"/>
          </a:bodyPr>
          <a:lstStyle/>
          <a:p>
            <a:r>
              <a:rPr lang="en-US" dirty="0" smtClean="0">
                <a:solidFill>
                  <a:srgbClr val="002060"/>
                </a:solidFill>
              </a:rPr>
              <a:t>Before </a:t>
            </a:r>
            <a:r>
              <a:rPr lang="en-US" dirty="0">
                <a:solidFill>
                  <a:srgbClr val="002060"/>
                </a:solidFill>
              </a:rPr>
              <a:t>lighting any stove, read </a:t>
            </a:r>
            <a:r>
              <a:rPr lang="en-US" dirty="0" smtClean="0">
                <a:solidFill>
                  <a:srgbClr val="002060"/>
                </a:solidFill>
              </a:rPr>
              <a:t>the </a:t>
            </a:r>
            <a:r>
              <a:rPr lang="en-US" dirty="0">
                <a:solidFill>
                  <a:srgbClr val="002060"/>
                </a:solidFill>
              </a:rPr>
              <a:t>manufacturer’s </a:t>
            </a:r>
            <a:r>
              <a:rPr lang="en-US" dirty="0" smtClean="0">
                <a:solidFill>
                  <a:srgbClr val="002060"/>
                </a:solidFill>
              </a:rPr>
              <a:t>instructions and follow the </a:t>
            </a:r>
            <a:r>
              <a:rPr lang="en-US" dirty="0">
                <a:solidFill>
                  <a:srgbClr val="002060"/>
                </a:solidFill>
              </a:rPr>
              <a:t>instructions exactly. </a:t>
            </a:r>
            <a:endParaRPr lang="en-US" dirty="0" smtClean="0">
              <a:solidFill>
                <a:srgbClr val="002060"/>
              </a:solidFill>
            </a:endParaRPr>
          </a:p>
          <a:p>
            <a:r>
              <a:rPr lang="en-US" dirty="0" smtClean="0">
                <a:solidFill>
                  <a:srgbClr val="002060"/>
                </a:solidFill>
              </a:rPr>
              <a:t>Always</a:t>
            </a:r>
            <a:r>
              <a:rPr lang="en-US" i="1" dirty="0" smtClean="0">
                <a:solidFill>
                  <a:srgbClr val="002060"/>
                </a:solidFill>
              </a:rPr>
              <a:t> </a:t>
            </a:r>
            <a:r>
              <a:rPr lang="en-US" dirty="0" smtClean="0">
                <a:solidFill>
                  <a:srgbClr val="002060"/>
                </a:solidFill>
              </a:rPr>
              <a:t>heed these </a:t>
            </a:r>
            <a:r>
              <a:rPr lang="en-US" dirty="0">
                <a:solidFill>
                  <a:srgbClr val="002060"/>
                </a:solidFill>
              </a:rPr>
              <a:t>stove safety rules:</a:t>
            </a:r>
          </a:p>
          <a:p>
            <a:pPr marL="914400" lvl="1" indent="-457200">
              <a:buFont typeface="+mj-lt"/>
              <a:buAutoNum type="arabicPeriod"/>
            </a:pPr>
            <a:r>
              <a:rPr lang="en-US" dirty="0" smtClean="0">
                <a:solidFill>
                  <a:srgbClr val="002060"/>
                </a:solidFill>
              </a:rPr>
              <a:t>Never </a:t>
            </a:r>
            <a:r>
              <a:rPr lang="en-US" dirty="0">
                <a:solidFill>
                  <a:srgbClr val="002060"/>
                </a:solidFill>
              </a:rPr>
              <a:t>use a stove inside or near a tent.</a:t>
            </a:r>
          </a:p>
          <a:p>
            <a:pPr marL="914400" lvl="1" indent="-457200">
              <a:buFont typeface="+mj-lt"/>
              <a:buAutoNum type="arabicPeriod"/>
            </a:pPr>
            <a:r>
              <a:rPr lang="en-US" dirty="0" smtClean="0">
                <a:solidFill>
                  <a:srgbClr val="002060"/>
                </a:solidFill>
              </a:rPr>
              <a:t>Don’t </a:t>
            </a:r>
            <a:r>
              <a:rPr lang="en-US" dirty="0">
                <a:solidFill>
                  <a:srgbClr val="002060"/>
                </a:solidFill>
              </a:rPr>
              <a:t>overload a stove with a heavy pot. Instead, set up a grill over </a:t>
            </a:r>
            <a:r>
              <a:rPr lang="en-US" dirty="0" smtClean="0">
                <a:solidFill>
                  <a:srgbClr val="002060"/>
                </a:solidFill>
              </a:rPr>
              <a:t>the stove </a:t>
            </a:r>
            <a:r>
              <a:rPr lang="en-US" dirty="0">
                <a:solidFill>
                  <a:srgbClr val="002060"/>
                </a:solidFill>
              </a:rPr>
              <a:t>to bear the weight of the pot.</a:t>
            </a:r>
          </a:p>
          <a:p>
            <a:pPr marL="914400" lvl="1" indent="-457200">
              <a:buFont typeface="+mj-lt"/>
              <a:buAutoNum type="arabicPeriod"/>
            </a:pPr>
            <a:r>
              <a:rPr lang="en-US" dirty="0" smtClean="0">
                <a:solidFill>
                  <a:srgbClr val="002060"/>
                </a:solidFill>
              </a:rPr>
              <a:t>Never </a:t>
            </a:r>
            <a:r>
              <a:rPr lang="en-US" dirty="0">
                <a:solidFill>
                  <a:srgbClr val="002060"/>
                </a:solidFill>
              </a:rPr>
              <a:t>leave a burning stove unattended.</a:t>
            </a:r>
          </a:p>
          <a:p>
            <a:pPr marL="914400" lvl="1" indent="-457200">
              <a:buFont typeface="+mj-lt"/>
              <a:buAutoNum type="arabicPeriod"/>
            </a:pPr>
            <a:r>
              <a:rPr lang="en-US" dirty="0" smtClean="0">
                <a:solidFill>
                  <a:srgbClr val="002060"/>
                </a:solidFill>
              </a:rPr>
              <a:t>Let </a:t>
            </a:r>
            <a:r>
              <a:rPr lang="en-US" dirty="0">
                <a:solidFill>
                  <a:srgbClr val="002060"/>
                </a:solidFill>
              </a:rPr>
              <a:t>a stove cool completely before you put it away. </a:t>
            </a:r>
            <a:endParaRPr lang="en-US" dirty="0" smtClean="0">
              <a:solidFill>
                <a:srgbClr val="002060"/>
              </a:solidFill>
            </a:endParaRPr>
          </a:p>
          <a:p>
            <a:pPr marL="914400" lvl="1" indent="-457200">
              <a:buFont typeface="+mj-lt"/>
              <a:buAutoNum type="arabicPeriod"/>
            </a:pPr>
            <a:r>
              <a:rPr lang="en-US" dirty="0" smtClean="0">
                <a:solidFill>
                  <a:srgbClr val="002060"/>
                </a:solidFill>
              </a:rPr>
              <a:t>For long-term storage, empty </a:t>
            </a:r>
            <a:r>
              <a:rPr lang="en-US" dirty="0">
                <a:solidFill>
                  <a:srgbClr val="002060"/>
                </a:solidFill>
              </a:rPr>
              <a:t>the fuel tank</a:t>
            </a:r>
            <a:r>
              <a:rPr lang="en-US" dirty="0" smtClean="0">
                <a:solidFill>
                  <a:srgbClr val="002060"/>
                </a:solidFill>
              </a:rPr>
              <a:t>.</a:t>
            </a:r>
            <a:endParaRPr lang="en-US" dirty="0">
              <a:solidFill>
                <a:srgbClr val="002060"/>
              </a:solidFill>
            </a:endParaRPr>
          </a:p>
          <a:p>
            <a:pPr marL="914400" lvl="1" indent="-457200">
              <a:buFont typeface="+mj-lt"/>
              <a:buAutoNum type="arabicPeriod"/>
            </a:pPr>
            <a:r>
              <a:rPr lang="en-US" dirty="0" smtClean="0">
                <a:solidFill>
                  <a:srgbClr val="002060"/>
                </a:solidFill>
              </a:rPr>
              <a:t>Do </a:t>
            </a:r>
            <a:r>
              <a:rPr lang="en-US" dirty="0">
                <a:solidFill>
                  <a:srgbClr val="002060"/>
                </a:solidFill>
              </a:rPr>
              <a:t>not open the fuel cap of a hot stove or attempt to refuel a hot stove.</a:t>
            </a:r>
          </a:p>
          <a:p>
            <a:pPr marL="914400" lvl="1" indent="-457200">
              <a:buFont typeface="+mj-lt"/>
              <a:buAutoNum type="arabicPeriod"/>
            </a:pPr>
            <a:r>
              <a:rPr lang="en-US" dirty="0" smtClean="0">
                <a:solidFill>
                  <a:srgbClr val="002060"/>
                </a:solidFill>
              </a:rPr>
              <a:t>Store </a:t>
            </a:r>
            <a:r>
              <a:rPr lang="en-US" dirty="0">
                <a:solidFill>
                  <a:srgbClr val="002060"/>
                </a:solidFill>
              </a:rPr>
              <a:t>liquid fuel only in well-marked metal fuel bottles </a:t>
            </a:r>
            <a:r>
              <a:rPr lang="en-US" dirty="0" smtClean="0">
                <a:solidFill>
                  <a:srgbClr val="002060"/>
                </a:solidFill>
              </a:rPr>
              <a:t>designed specifically </a:t>
            </a:r>
            <a:r>
              <a:rPr lang="en-US" dirty="0">
                <a:solidFill>
                  <a:srgbClr val="002060"/>
                </a:solidFill>
              </a:rPr>
              <a:t>for that use.</a:t>
            </a:r>
          </a:p>
          <a:p>
            <a:pPr marL="914400" lvl="1" indent="-457200">
              <a:buFont typeface="+mj-lt"/>
              <a:buAutoNum type="arabicPeriod"/>
            </a:pPr>
            <a:r>
              <a:rPr lang="en-US" dirty="0" smtClean="0">
                <a:solidFill>
                  <a:srgbClr val="002060"/>
                </a:solidFill>
              </a:rPr>
              <a:t>Keep </a:t>
            </a:r>
            <a:r>
              <a:rPr lang="en-US" dirty="0">
                <a:solidFill>
                  <a:srgbClr val="002060"/>
                </a:solidFill>
              </a:rPr>
              <a:t>fuel bottles and canisters away </a:t>
            </a:r>
            <a:r>
              <a:rPr lang="en-US" dirty="0" smtClean="0">
                <a:solidFill>
                  <a:srgbClr val="002060"/>
                </a:solidFill>
              </a:rPr>
              <a:t>from sources </a:t>
            </a:r>
            <a:r>
              <a:rPr lang="en-US" dirty="0">
                <a:solidFill>
                  <a:srgbClr val="002060"/>
                </a:solidFill>
              </a:rPr>
              <a:t>of heat.</a:t>
            </a:r>
          </a:p>
          <a:p>
            <a:pPr marL="914400" lvl="1" indent="-457200">
              <a:buFont typeface="+mj-lt"/>
              <a:buAutoNum type="arabicPeriod"/>
            </a:pPr>
            <a:r>
              <a:rPr lang="en-US" dirty="0" smtClean="0">
                <a:solidFill>
                  <a:srgbClr val="002060"/>
                </a:solidFill>
              </a:rPr>
              <a:t>Do not store fuel </a:t>
            </a:r>
            <a:r>
              <a:rPr lang="en-US" dirty="0">
                <a:solidFill>
                  <a:srgbClr val="002060"/>
                </a:solidFill>
              </a:rPr>
              <a:t>containers </a:t>
            </a:r>
            <a:r>
              <a:rPr lang="en-US" dirty="0" smtClean="0">
                <a:solidFill>
                  <a:srgbClr val="002060"/>
                </a:solidFill>
              </a:rPr>
              <a:t>inside </a:t>
            </a:r>
            <a:r>
              <a:rPr lang="en-US" dirty="0">
                <a:solidFill>
                  <a:srgbClr val="002060"/>
                </a:solidFill>
              </a:rPr>
              <a:t>your house.</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71884" y="1355155"/>
            <a:ext cx="3058962" cy="2039308"/>
          </a:xfrm>
        </p:spPr>
      </p:pic>
    </p:spTree>
    <p:extLst>
      <p:ext uri="{BB962C8B-B14F-4D97-AF65-F5344CB8AC3E}">
        <p14:creationId xmlns:p14="http://schemas.microsoft.com/office/powerpoint/2010/main" val="19964518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8b</a:t>
            </a:r>
            <a:endParaRPr lang="en-US" dirty="0"/>
          </a:p>
        </p:txBody>
      </p:sp>
      <p:sp>
        <p:nvSpPr>
          <p:cNvPr id="3" name="Content Placeholder 2"/>
          <p:cNvSpPr>
            <a:spLocks noGrp="1"/>
          </p:cNvSpPr>
          <p:nvPr>
            <p:ph idx="1"/>
          </p:nvPr>
        </p:nvSpPr>
        <p:spPr/>
        <p:txBody>
          <a:bodyPr>
            <a:normAutofit/>
          </a:bodyPr>
          <a:lstStyle/>
          <a:p>
            <a:r>
              <a:rPr lang="en-US" altLang="en-US" dirty="0" smtClean="0"/>
              <a:t>Discuss </a:t>
            </a:r>
            <a:r>
              <a:rPr lang="en-US" altLang="en-US" dirty="0"/>
              <a:t>the advantages and disadvantages of different types of lightweight cooking stoves. </a:t>
            </a:r>
          </a:p>
          <a:p>
            <a:endParaRPr lang="en-US"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440018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8b. Selecting a Stove</a:t>
            </a:r>
            <a:endParaRPr lang="en-US" dirty="0"/>
          </a:p>
        </p:txBody>
      </p:sp>
      <p:sp>
        <p:nvSpPr>
          <p:cNvPr id="3" name="Content Placeholder 2"/>
          <p:cNvSpPr>
            <a:spLocks noGrp="1"/>
          </p:cNvSpPr>
          <p:nvPr>
            <p:ph idx="1"/>
          </p:nvPr>
        </p:nvSpPr>
        <p:spPr/>
        <p:txBody>
          <a:bodyPr>
            <a:normAutofit lnSpcReduction="10000"/>
          </a:bodyPr>
          <a:lstStyle/>
          <a:p>
            <a:r>
              <a:rPr lang="en-US" b="1" dirty="0"/>
              <a:t>Selecting a Stove</a:t>
            </a:r>
          </a:p>
          <a:p>
            <a:pPr lvl="1"/>
            <a:r>
              <a:rPr lang="en-US" dirty="0"/>
              <a:t>The stove you choose depends upon the kind of cooking </a:t>
            </a:r>
            <a:r>
              <a:rPr lang="en-US" dirty="0" smtClean="0"/>
              <a:t>you will </a:t>
            </a:r>
            <a:r>
              <a:rPr lang="en-US" dirty="0"/>
              <a:t>do, the type of fuel you wish to use, and the amount </a:t>
            </a:r>
            <a:r>
              <a:rPr lang="en-US" dirty="0" smtClean="0"/>
              <a:t>of weight </a:t>
            </a:r>
            <a:r>
              <a:rPr lang="en-US" dirty="0"/>
              <a:t>you are willing to carry</a:t>
            </a:r>
            <a:r>
              <a:rPr lang="en-US" dirty="0" smtClean="0"/>
              <a:t>.</a:t>
            </a:r>
          </a:p>
          <a:p>
            <a:pPr lvl="1"/>
            <a:r>
              <a:rPr lang="en-US" dirty="0"/>
              <a:t>Always read and follow the manufacturer’s </a:t>
            </a:r>
            <a:r>
              <a:rPr lang="en-US" dirty="0" smtClean="0"/>
              <a:t>instructions for </a:t>
            </a:r>
            <a:r>
              <a:rPr lang="en-US" dirty="0"/>
              <a:t>carrying, fueling, using, and storing camp stoves.</a:t>
            </a:r>
          </a:p>
        </p:txBody>
      </p:sp>
    </p:spTree>
    <p:extLst>
      <p:ext uri="{BB962C8B-B14F-4D97-AF65-F5344CB8AC3E}">
        <p14:creationId xmlns:p14="http://schemas.microsoft.com/office/powerpoint/2010/main" val="35516004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87804" y="323270"/>
            <a:ext cx="4230878" cy="763525"/>
          </a:xfrm>
        </p:spPr>
        <p:txBody>
          <a:bodyPr>
            <a:normAutofit fontScale="90000"/>
          </a:bodyPr>
          <a:lstStyle/>
          <a:p>
            <a:r>
              <a:rPr lang="en-US" dirty="0" smtClean="0"/>
              <a:t>8b. Canister vs. Liquid Fuel Stoves</a:t>
            </a:r>
            <a:endParaRPr lang="en-US" dirty="0"/>
          </a:p>
        </p:txBody>
      </p:sp>
      <p:sp>
        <p:nvSpPr>
          <p:cNvPr id="9" name="Text Placeholder 8"/>
          <p:cNvSpPr>
            <a:spLocks noGrp="1"/>
          </p:cNvSpPr>
          <p:nvPr>
            <p:ph type="body" idx="1"/>
          </p:nvPr>
        </p:nvSpPr>
        <p:spPr>
          <a:xfrm>
            <a:off x="531811" y="1339755"/>
            <a:ext cx="4040188" cy="479822"/>
          </a:xfrm>
        </p:spPr>
        <p:txBody>
          <a:bodyPr/>
          <a:lstStyle/>
          <a:p>
            <a:r>
              <a:rPr lang="en-US" dirty="0" smtClean="0"/>
              <a:t>Canister Stove</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42286" y="2091160"/>
            <a:ext cx="2711251" cy="2711251"/>
          </a:xfrm>
        </p:spPr>
      </p:pic>
      <p:sp>
        <p:nvSpPr>
          <p:cNvPr id="10" name="Text Placeholder 9"/>
          <p:cNvSpPr>
            <a:spLocks noGrp="1"/>
          </p:cNvSpPr>
          <p:nvPr>
            <p:ph type="body" sz="quarter" idx="3"/>
          </p:nvPr>
        </p:nvSpPr>
        <p:spPr>
          <a:xfrm>
            <a:off x="4571999" y="1349067"/>
            <a:ext cx="4041775" cy="479822"/>
          </a:xfrm>
        </p:spPr>
        <p:txBody>
          <a:bodyPr/>
          <a:lstStyle/>
          <a:p>
            <a:r>
              <a:rPr lang="en-US" dirty="0" smtClean="0"/>
              <a:t>Liquid Fuel Stove</a:t>
            </a:r>
            <a:endParaRPr lang="en-US" dirty="0"/>
          </a:p>
        </p:txBody>
      </p:sp>
      <p:pic>
        <p:nvPicPr>
          <p:cNvPr id="12" name="Content Placeholder 11"/>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25134" r="23958"/>
          <a:stretch/>
        </p:blipFill>
        <p:spPr>
          <a:xfrm>
            <a:off x="1616673" y="2008839"/>
            <a:ext cx="1896202" cy="2793573"/>
          </a:xfrm>
          <a:prstGeom prst="rect">
            <a:avLst/>
          </a:prstGeom>
        </p:spPr>
      </p:pic>
    </p:spTree>
    <p:extLst>
      <p:ext uri="{BB962C8B-B14F-4D97-AF65-F5344CB8AC3E}">
        <p14:creationId xmlns:p14="http://schemas.microsoft.com/office/powerpoint/2010/main" val="41757990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12793" y="298077"/>
            <a:ext cx="4182241" cy="763526"/>
          </a:xfrm>
        </p:spPr>
        <p:txBody>
          <a:bodyPr>
            <a:normAutofit fontScale="90000"/>
          </a:bodyPr>
          <a:lstStyle/>
          <a:p>
            <a:r>
              <a:rPr lang="en-US" dirty="0" smtClean="0"/>
              <a:t>8b. </a:t>
            </a:r>
            <a:r>
              <a:rPr lang="en-US" dirty="0"/>
              <a:t>Canister vs. Liquid Fuel Stoves</a:t>
            </a:r>
          </a:p>
        </p:txBody>
      </p:sp>
      <p:sp>
        <p:nvSpPr>
          <p:cNvPr id="5" name="Content Placeholder 4"/>
          <p:cNvSpPr>
            <a:spLocks noGrp="1"/>
          </p:cNvSpPr>
          <p:nvPr>
            <p:ph idx="1"/>
          </p:nvPr>
        </p:nvSpPr>
        <p:spPr>
          <a:xfrm>
            <a:off x="448966" y="1415845"/>
            <a:ext cx="8246070" cy="3642958"/>
          </a:xfrm>
        </p:spPr>
        <p:txBody>
          <a:bodyPr>
            <a:normAutofit fontScale="70000" lnSpcReduction="20000"/>
          </a:bodyPr>
          <a:lstStyle/>
          <a:p>
            <a:r>
              <a:rPr lang="en-US" b="1" dirty="0"/>
              <a:t>Stove Weight</a:t>
            </a:r>
          </a:p>
          <a:p>
            <a:pPr lvl="1"/>
            <a:r>
              <a:rPr lang="en-US" dirty="0"/>
              <a:t>Canister stoves are the clear winner in this category – they’re almost always lighter and more compact than their liquid fuel counterparts</a:t>
            </a:r>
            <a:r>
              <a:rPr lang="en-US" dirty="0" smtClean="0"/>
              <a:t>.</a:t>
            </a:r>
          </a:p>
          <a:p>
            <a:r>
              <a:rPr lang="en-US" b="1" dirty="0"/>
              <a:t>Fuel Weight</a:t>
            </a:r>
          </a:p>
          <a:p>
            <a:pPr lvl="1"/>
            <a:r>
              <a:rPr lang="en-US" dirty="0" smtClean="0"/>
              <a:t>A </a:t>
            </a:r>
            <a:r>
              <a:rPr lang="en-US" dirty="0"/>
              <a:t>single fuel canister weighs less than a liquid fuel bottle, but a bunch of canisters can add up to significantly more weight than a liquid fuel bottle. </a:t>
            </a:r>
            <a:r>
              <a:rPr lang="en-US" dirty="0" smtClean="0"/>
              <a:t>Remember, you’ll </a:t>
            </a:r>
            <a:r>
              <a:rPr lang="en-US" dirty="0"/>
              <a:t>have to carry canisters for the remainder of your trip – even after they’re spent. </a:t>
            </a:r>
            <a:endParaRPr lang="en-US" dirty="0" smtClean="0"/>
          </a:p>
          <a:p>
            <a:pPr lvl="1"/>
            <a:r>
              <a:rPr lang="en-US" dirty="0" smtClean="0"/>
              <a:t>On </a:t>
            </a:r>
            <a:r>
              <a:rPr lang="en-US" dirty="0"/>
              <a:t>a short trip that only requires a little cooking, the canister is king. </a:t>
            </a:r>
            <a:endParaRPr lang="en-US" dirty="0" smtClean="0"/>
          </a:p>
          <a:p>
            <a:pPr lvl="1"/>
            <a:r>
              <a:rPr lang="en-US" dirty="0" smtClean="0"/>
              <a:t>If </a:t>
            </a:r>
            <a:r>
              <a:rPr lang="en-US" dirty="0"/>
              <a:t>you’re on a long trip or planning to run the stove a lot, carrying a large bottle of liquid fuel is the best way to go. </a:t>
            </a:r>
            <a:endParaRPr lang="en-US" dirty="0" smtClean="0"/>
          </a:p>
        </p:txBody>
      </p:sp>
    </p:spTree>
    <p:extLst>
      <p:ext uri="{BB962C8B-B14F-4D97-AF65-F5344CB8AC3E}">
        <p14:creationId xmlns:p14="http://schemas.microsoft.com/office/powerpoint/2010/main" val="25526360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12793" y="298077"/>
            <a:ext cx="4182241" cy="763526"/>
          </a:xfrm>
        </p:spPr>
        <p:txBody>
          <a:bodyPr>
            <a:normAutofit fontScale="90000"/>
          </a:bodyPr>
          <a:lstStyle/>
          <a:p>
            <a:r>
              <a:rPr lang="en-US" dirty="0" smtClean="0"/>
              <a:t>8b. </a:t>
            </a:r>
            <a:r>
              <a:rPr lang="en-US" dirty="0"/>
              <a:t>Canister vs. Liquid Fuel Stoves</a:t>
            </a:r>
          </a:p>
        </p:txBody>
      </p:sp>
      <p:sp>
        <p:nvSpPr>
          <p:cNvPr id="5" name="Content Placeholder 4"/>
          <p:cNvSpPr>
            <a:spLocks noGrp="1"/>
          </p:cNvSpPr>
          <p:nvPr>
            <p:ph idx="1"/>
          </p:nvPr>
        </p:nvSpPr>
        <p:spPr>
          <a:xfrm>
            <a:off x="448966" y="1415845"/>
            <a:ext cx="8246070" cy="3642958"/>
          </a:xfrm>
        </p:spPr>
        <p:txBody>
          <a:bodyPr>
            <a:normAutofit fontScale="70000" lnSpcReduction="20000"/>
          </a:bodyPr>
          <a:lstStyle/>
          <a:p>
            <a:r>
              <a:rPr lang="en-US" b="1" dirty="0"/>
              <a:t>Temperature</a:t>
            </a:r>
          </a:p>
          <a:p>
            <a:pPr lvl="1"/>
            <a:r>
              <a:rPr lang="en-US" dirty="0"/>
              <a:t>In most cases, liquid fuel stoves offer the best performance in cold conditions. </a:t>
            </a:r>
          </a:p>
          <a:p>
            <a:pPr lvl="1"/>
            <a:r>
              <a:rPr lang="en-US" dirty="0"/>
              <a:t>Cold temperatures create low canister pressure, rendering most canister stoves useless in really cold conditions</a:t>
            </a:r>
            <a:r>
              <a:rPr lang="en-US" dirty="0" smtClean="0"/>
              <a:t>.</a:t>
            </a:r>
          </a:p>
          <a:p>
            <a:r>
              <a:rPr lang="en-US" b="1" dirty="0" smtClean="0"/>
              <a:t>Environmental Impact</a:t>
            </a:r>
          </a:p>
          <a:p>
            <a:pPr lvl="1"/>
            <a:r>
              <a:rPr lang="en-US" dirty="0" smtClean="0"/>
              <a:t>Liquid </a:t>
            </a:r>
            <a:r>
              <a:rPr lang="en-US" dirty="0"/>
              <a:t>fuels require less energy input and offer a more environmentally friendly way to cook in the outdoors. The key is the reusable fuel bottle.</a:t>
            </a:r>
          </a:p>
          <a:p>
            <a:pPr lvl="1"/>
            <a:r>
              <a:rPr lang="en-US" dirty="0"/>
              <a:t>Spent fuel canisters can be recycled as mixed metal (not aluminum) but not that many recycling programs take these metals, and even fewer recognize the canisters and process them. </a:t>
            </a:r>
          </a:p>
        </p:txBody>
      </p:sp>
    </p:spTree>
    <p:extLst>
      <p:ext uri="{BB962C8B-B14F-4D97-AF65-F5344CB8AC3E}">
        <p14:creationId xmlns:p14="http://schemas.microsoft.com/office/powerpoint/2010/main" val="38287241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12793" y="298077"/>
            <a:ext cx="4182241" cy="763526"/>
          </a:xfrm>
        </p:spPr>
        <p:txBody>
          <a:bodyPr>
            <a:normAutofit fontScale="90000"/>
          </a:bodyPr>
          <a:lstStyle/>
          <a:p>
            <a:r>
              <a:rPr lang="en-US" dirty="0" smtClean="0"/>
              <a:t>8b. </a:t>
            </a:r>
            <a:r>
              <a:rPr lang="en-US" dirty="0"/>
              <a:t>Canister vs. Liquid Fuel Stoves</a:t>
            </a:r>
          </a:p>
        </p:txBody>
      </p:sp>
      <p:sp>
        <p:nvSpPr>
          <p:cNvPr id="5" name="Content Placeholder 4"/>
          <p:cNvSpPr>
            <a:spLocks noGrp="1"/>
          </p:cNvSpPr>
          <p:nvPr>
            <p:ph idx="1"/>
          </p:nvPr>
        </p:nvSpPr>
        <p:spPr>
          <a:xfrm>
            <a:off x="448966" y="1415845"/>
            <a:ext cx="8246070" cy="3642958"/>
          </a:xfrm>
        </p:spPr>
        <p:txBody>
          <a:bodyPr>
            <a:normAutofit fontScale="62500" lnSpcReduction="20000"/>
          </a:bodyPr>
          <a:lstStyle/>
          <a:p>
            <a:r>
              <a:rPr lang="en-US" b="1" dirty="0"/>
              <a:t>Economy</a:t>
            </a:r>
          </a:p>
          <a:p>
            <a:pPr lvl="1"/>
            <a:r>
              <a:rPr lang="en-US" dirty="0"/>
              <a:t>In most cases, canister stoves cost less than liquid fuel stoves. </a:t>
            </a:r>
            <a:endParaRPr lang="en-US" dirty="0" smtClean="0"/>
          </a:p>
          <a:p>
            <a:pPr lvl="1"/>
            <a:r>
              <a:rPr lang="en-US" dirty="0" smtClean="0"/>
              <a:t>At </a:t>
            </a:r>
            <a:r>
              <a:rPr lang="en-US" dirty="0"/>
              <a:t>the same time, canister fuel often costs considerably more than liquid </a:t>
            </a:r>
            <a:r>
              <a:rPr lang="en-US" dirty="0" smtClean="0"/>
              <a:t>fuel</a:t>
            </a:r>
          </a:p>
          <a:p>
            <a:r>
              <a:rPr lang="en-US" b="1" dirty="0"/>
              <a:t>Maintenance</a:t>
            </a:r>
          </a:p>
          <a:p>
            <a:pPr lvl="1"/>
            <a:r>
              <a:rPr lang="en-US" dirty="0"/>
              <a:t>Canister stoves </a:t>
            </a:r>
            <a:r>
              <a:rPr lang="en-US" dirty="0" smtClean="0"/>
              <a:t>require </a:t>
            </a:r>
            <a:r>
              <a:rPr lang="en-US" dirty="0"/>
              <a:t>practically zero maintenance to run reliably for decades</a:t>
            </a:r>
            <a:r>
              <a:rPr lang="en-US" dirty="0" smtClean="0"/>
              <a:t>.</a:t>
            </a:r>
          </a:p>
          <a:p>
            <a:pPr lvl="1"/>
            <a:r>
              <a:rPr lang="en-US" dirty="0" smtClean="0"/>
              <a:t>Liquid </a:t>
            </a:r>
            <a:r>
              <a:rPr lang="en-US" dirty="0"/>
              <a:t>stoves are </a:t>
            </a:r>
            <a:r>
              <a:rPr lang="en-US" dirty="0" smtClean="0"/>
              <a:t>famous </a:t>
            </a:r>
            <a:r>
              <a:rPr lang="en-US" dirty="0"/>
              <a:t>for their reliability, but require more maintenance</a:t>
            </a:r>
            <a:r>
              <a:rPr lang="en-US" dirty="0" smtClean="0"/>
              <a:t>.</a:t>
            </a:r>
          </a:p>
          <a:p>
            <a:pPr lvl="1"/>
            <a:r>
              <a:rPr lang="en-US" dirty="0" smtClean="0"/>
              <a:t>Luckily</a:t>
            </a:r>
            <a:r>
              <a:rPr lang="en-US" dirty="0"/>
              <a:t>, the stoves are easy to work on and the cleaning process is simple.</a:t>
            </a:r>
          </a:p>
          <a:p>
            <a:r>
              <a:rPr lang="en-US" b="1" dirty="0" smtClean="0"/>
              <a:t>Fuel </a:t>
            </a:r>
            <a:r>
              <a:rPr lang="en-US" b="1" dirty="0"/>
              <a:t>Availability</a:t>
            </a:r>
          </a:p>
          <a:p>
            <a:pPr lvl="1"/>
            <a:r>
              <a:rPr lang="en-US" dirty="0"/>
              <a:t>Canister fuel is available in a wide range of places, but </a:t>
            </a:r>
            <a:r>
              <a:rPr lang="en-US" dirty="0" smtClean="0"/>
              <a:t>not </a:t>
            </a:r>
            <a:r>
              <a:rPr lang="en-US" dirty="0"/>
              <a:t>everywhere. </a:t>
            </a:r>
            <a:endParaRPr lang="en-US" dirty="0" smtClean="0"/>
          </a:p>
          <a:p>
            <a:pPr lvl="1"/>
            <a:r>
              <a:rPr lang="en-US" dirty="0" smtClean="0"/>
              <a:t>If </a:t>
            </a:r>
            <a:r>
              <a:rPr lang="en-US" dirty="0"/>
              <a:t>you’re planning on traveling in countries and regions well off the beaten path, liquid fuel is a safer bet.</a:t>
            </a:r>
          </a:p>
        </p:txBody>
      </p:sp>
    </p:spTree>
    <p:extLst>
      <p:ext uri="{BB962C8B-B14F-4D97-AF65-F5344CB8AC3E}">
        <p14:creationId xmlns:p14="http://schemas.microsoft.com/office/powerpoint/2010/main" val="38844322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8c</a:t>
            </a:r>
            <a:endParaRPr lang="en-US" dirty="0"/>
          </a:p>
        </p:txBody>
      </p:sp>
      <p:sp>
        <p:nvSpPr>
          <p:cNvPr id="3" name="Content Placeholder 2"/>
          <p:cNvSpPr>
            <a:spLocks noGrp="1"/>
          </p:cNvSpPr>
          <p:nvPr>
            <p:ph idx="1"/>
          </p:nvPr>
        </p:nvSpPr>
        <p:spPr/>
        <p:txBody>
          <a:bodyPr>
            <a:normAutofit/>
          </a:bodyPr>
          <a:lstStyle/>
          <a:p>
            <a:r>
              <a:rPr lang="en-US" altLang="en-US" dirty="0" smtClean="0"/>
              <a:t>Prepare </a:t>
            </a:r>
            <a:r>
              <a:rPr lang="en-US" altLang="en-US" dirty="0"/>
              <a:t>a camp menu. Explain how the menu would differ from a menu for a backpacking or float trip. Give recipes and make a food list for your patrol. Plan two breakfasts, three lunches, and two suppers. Discuss how to protect your food against bad weather, animals, and contamination.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37293694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275" y="298077"/>
            <a:ext cx="4512794" cy="763526"/>
          </a:xfrm>
        </p:spPr>
        <p:txBody>
          <a:bodyPr>
            <a:normAutofit fontScale="90000"/>
          </a:bodyPr>
          <a:lstStyle/>
          <a:p>
            <a:r>
              <a:rPr lang="en-US" dirty="0" smtClean="0"/>
              <a:t>8c. Prepare a Camp Menu </a:t>
            </a:r>
            <a:endParaRPr lang="en-US" dirty="0"/>
          </a:p>
        </p:txBody>
      </p:sp>
      <p:sp>
        <p:nvSpPr>
          <p:cNvPr id="3" name="Content Placeholder 2"/>
          <p:cNvSpPr>
            <a:spLocks noGrp="1"/>
          </p:cNvSpPr>
          <p:nvPr>
            <p:ph idx="1"/>
          </p:nvPr>
        </p:nvSpPr>
        <p:spPr>
          <a:xfrm>
            <a:off x="197353" y="1236742"/>
            <a:ext cx="8742716" cy="3906757"/>
          </a:xfrm>
        </p:spPr>
        <p:txBody>
          <a:bodyPr>
            <a:normAutofit fontScale="62500" lnSpcReduction="20000"/>
          </a:bodyPr>
          <a:lstStyle/>
          <a:p>
            <a:r>
              <a:rPr lang="en-US" dirty="0" smtClean="0"/>
              <a:t>Keep </a:t>
            </a:r>
            <a:r>
              <a:rPr lang="en-US" dirty="0"/>
              <a:t>these suggestions in mind as you plan meals for </a:t>
            </a:r>
            <a:r>
              <a:rPr lang="en-US" dirty="0" smtClean="0"/>
              <a:t>a camping </a:t>
            </a:r>
            <a:r>
              <a:rPr lang="en-US" dirty="0"/>
              <a:t>trip:</a:t>
            </a:r>
          </a:p>
          <a:p>
            <a:pPr lvl="1"/>
            <a:r>
              <a:rPr lang="en-US" dirty="0" smtClean="0"/>
              <a:t>Select </a:t>
            </a:r>
            <a:r>
              <a:rPr lang="en-US" dirty="0"/>
              <a:t>foods that will not spoil. In the </a:t>
            </a:r>
            <a:r>
              <a:rPr lang="en-US" dirty="0" err="1"/>
              <a:t>frontcountry</a:t>
            </a:r>
            <a:r>
              <a:rPr lang="en-US" dirty="0"/>
              <a:t>, you </a:t>
            </a:r>
            <a:r>
              <a:rPr lang="en-US" dirty="0" smtClean="0"/>
              <a:t>may be </a:t>
            </a:r>
            <a:r>
              <a:rPr lang="en-US" dirty="0"/>
              <a:t>able to bring fresh fruits and vegetables, and keep </a:t>
            </a:r>
            <a:r>
              <a:rPr lang="en-US" dirty="0" smtClean="0"/>
              <a:t>meat and </a:t>
            </a:r>
            <a:r>
              <a:rPr lang="en-US" dirty="0"/>
              <a:t>dairy products safe in a cooler with ice. For </a:t>
            </a:r>
            <a:r>
              <a:rPr lang="en-US" dirty="0" smtClean="0"/>
              <a:t>backcountry treks</a:t>
            </a:r>
            <a:r>
              <a:rPr lang="en-US" dirty="0"/>
              <a:t>, depend more upon grains, pastas, and dehydrated </a:t>
            </a:r>
            <a:r>
              <a:rPr lang="en-US" dirty="0" smtClean="0"/>
              <a:t>or dried </a:t>
            </a:r>
            <a:r>
              <a:rPr lang="en-US" dirty="0"/>
              <a:t>ingredients.</a:t>
            </a:r>
          </a:p>
          <a:p>
            <a:pPr lvl="1"/>
            <a:r>
              <a:rPr lang="en-US" dirty="0" smtClean="0"/>
              <a:t>When </a:t>
            </a:r>
            <a:r>
              <a:rPr lang="en-US" dirty="0"/>
              <a:t>you camp in the </a:t>
            </a:r>
            <a:r>
              <a:rPr lang="en-US" dirty="0" err="1"/>
              <a:t>frontcountry</a:t>
            </a:r>
            <a:r>
              <a:rPr lang="en-US" dirty="0"/>
              <a:t> or travel by </a:t>
            </a:r>
            <a:r>
              <a:rPr lang="en-US" dirty="0" smtClean="0"/>
              <a:t>watercraft or </a:t>
            </a:r>
            <a:r>
              <a:rPr lang="en-US" dirty="0"/>
              <a:t>with pack animals, the weight of your food may not be </a:t>
            </a:r>
            <a:r>
              <a:rPr lang="en-US" dirty="0" smtClean="0"/>
              <a:t>a critical </a:t>
            </a:r>
            <a:r>
              <a:rPr lang="en-US" dirty="0"/>
              <a:t>factor. Besides taking items that are fresh or </a:t>
            </a:r>
            <a:r>
              <a:rPr lang="en-US" dirty="0" smtClean="0"/>
              <a:t>canned, you </a:t>
            </a:r>
            <a:r>
              <a:rPr lang="en-US" dirty="0"/>
              <a:t>might be able to include additional cooking gear, </a:t>
            </a:r>
            <a:r>
              <a:rPr lang="en-US" dirty="0" smtClean="0"/>
              <a:t>too — a </a:t>
            </a:r>
            <a:r>
              <a:rPr lang="en-US" dirty="0"/>
              <a:t>Dutch oven for stews and baking desserts, for example, </a:t>
            </a:r>
            <a:r>
              <a:rPr lang="en-US" dirty="0" smtClean="0"/>
              <a:t>or a </a:t>
            </a:r>
            <a:r>
              <a:rPr lang="en-US" dirty="0"/>
              <a:t>griddle for a big breakfast of </a:t>
            </a:r>
            <a:r>
              <a:rPr lang="en-US" dirty="0" smtClean="0"/>
              <a:t>pancakes, </a:t>
            </a:r>
            <a:r>
              <a:rPr lang="en-US" dirty="0"/>
              <a:t>bacon, and eggs.</a:t>
            </a:r>
          </a:p>
          <a:p>
            <a:pPr lvl="1"/>
            <a:r>
              <a:rPr lang="en-US" dirty="0" smtClean="0"/>
              <a:t>Trim </a:t>
            </a:r>
            <a:r>
              <a:rPr lang="en-US" dirty="0"/>
              <a:t>the weight of your backpack by eliminating water </a:t>
            </a:r>
            <a:r>
              <a:rPr lang="en-US" dirty="0" smtClean="0"/>
              <a:t>from your </a:t>
            </a:r>
            <a:r>
              <a:rPr lang="en-US" dirty="0"/>
              <a:t>provisions. Grains, pastas, cereals, and dried or </a:t>
            </a:r>
            <a:r>
              <a:rPr lang="en-US" dirty="0" smtClean="0"/>
              <a:t>dehydrated fruits</a:t>
            </a:r>
            <a:r>
              <a:rPr lang="en-US" dirty="0"/>
              <a:t>, vegetables, soup mixes, and sauces </a:t>
            </a:r>
            <a:r>
              <a:rPr lang="en-US" dirty="0" smtClean="0"/>
              <a:t>provide plenty </a:t>
            </a:r>
            <a:r>
              <a:rPr lang="en-US" dirty="0"/>
              <a:t>of punch per pound.</a:t>
            </a:r>
          </a:p>
          <a:p>
            <a:pPr lvl="1"/>
            <a:r>
              <a:rPr lang="en-US" dirty="0" smtClean="0"/>
              <a:t>Repackage </a:t>
            </a:r>
            <a:r>
              <a:rPr lang="en-US" dirty="0"/>
              <a:t>food in resealable plastic bags to reduce </a:t>
            </a:r>
            <a:r>
              <a:rPr lang="en-US" dirty="0" smtClean="0"/>
              <a:t>clutter and </a:t>
            </a:r>
            <a:r>
              <a:rPr lang="en-US" dirty="0"/>
              <a:t>weight. On a piece of tape attached to each </a:t>
            </a:r>
            <a:r>
              <a:rPr lang="en-US" dirty="0" smtClean="0"/>
              <a:t>bag, write </a:t>
            </a:r>
            <a:r>
              <a:rPr lang="en-US" dirty="0"/>
              <a:t>the contents of the bag and the meal for which </a:t>
            </a:r>
            <a:r>
              <a:rPr lang="en-US" dirty="0" smtClean="0"/>
              <a:t>it will </a:t>
            </a:r>
            <a:r>
              <a:rPr lang="en-US" dirty="0"/>
              <a:t>be used.</a:t>
            </a:r>
          </a:p>
        </p:txBody>
      </p:sp>
    </p:spTree>
    <p:extLst>
      <p:ext uri="{BB962C8B-B14F-4D97-AF65-F5344CB8AC3E}">
        <p14:creationId xmlns:p14="http://schemas.microsoft.com/office/powerpoint/2010/main" val="244082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1b</a:t>
            </a:r>
            <a:endParaRPr lang="en-US" dirty="0"/>
          </a:p>
        </p:txBody>
      </p:sp>
      <p:sp>
        <p:nvSpPr>
          <p:cNvPr id="3" name="Content Placeholder 2"/>
          <p:cNvSpPr>
            <a:spLocks noGrp="1"/>
          </p:cNvSpPr>
          <p:nvPr>
            <p:ph idx="1"/>
          </p:nvPr>
        </p:nvSpPr>
        <p:spPr/>
        <p:txBody>
          <a:bodyPr/>
          <a:lstStyle/>
          <a:p>
            <a:r>
              <a:rPr lang="en-US" altLang="en-US" dirty="0" smtClean="0"/>
              <a:t>Discuss </a:t>
            </a:r>
            <a:r>
              <a:rPr lang="en-US" altLang="en-US" dirty="0"/>
              <a:t>with your counselor why it is important to be aware of weather conditions before and during your camping activities. Tell how you can prepare should the weather turn bad during your campouts.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4078743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852" y="298077"/>
            <a:ext cx="4611471" cy="763526"/>
          </a:xfrm>
        </p:spPr>
        <p:txBody>
          <a:bodyPr>
            <a:normAutofit fontScale="90000"/>
          </a:bodyPr>
          <a:lstStyle/>
          <a:p>
            <a:r>
              <a:rPr lang="en-US" dirty="0" smtClean="0"/>
              <a:t>8c. Menu and Recipe Ideas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Once </a:t>
            </a:r>
            <a:r>
              <a:rPr lang="en-US" dirty="0"/>
              <a:t>you know how many meals you need, write </a:t>
            </a:r>
            <a:r>
              <a:rPr lang="en-US" dirty="0" smtClean="0"/>
              <a:t>down what </a:t>
            </a:r>
            <a:r>
              <a:rPr lang="en-US" dirty="0"/>
              <a:t>you want to prepare and eat for each of </a:t>
            </a:r>
            <a:r>
              <a:rPr lang="en-US" dirty="0" smtClean="0"/>
              <a:t>those meals</a:t>
            </a:r>
            <a:r>
              <a:rPr lang="en-US" dirty="0"/>
              <a:t>. </a:t>
            </a:r>
            <a:endParaRPr lang="en-US" dirty="0" smtClean="0"/>
          </a:p>
          <a:p>
            <a:r>
              <a:rPr lang="en-US" dirty="0" smtClean="0"/>
              <a:t>The </a:t>
            </a:r>
            <a:r>
              <a:rPr lang="en-US" dirty="0"/>
              <a:t>menus </a:t>
            </a:r>
            <a:r>
              <a:rPr lang="en-US" dirty="0" smtClean="0"/>
              <a:t>here </a:t>
            </a:r>
            <a:r>
              <a:rPr lang="en-US" dirty="0"/>
              <a:t>will give you </a:t>
            </a:r>
            <a:r>
              <a:rPr lang="en-US" dirty="0" smtClean="0"/>
              <a:t>some ideas:</a:t>
            </a:r>
          </a:p>
          <a:p>
            <a:pPr lvl="1"/>
            <a:r>
              <a:rPr lang="en-US" dirty="0" smtClean="0"/>
              <a:t>Trail </a:t>
            </a:r>
            <a:r>
              <a:rPr lang="en-US" dirty="0"/>
              <a:t>breakfast: instant hot cereal, mixed </a:t>
            </a:r>
            <a:r>
              <a:rPr lang="en-US" dirty="0" smtClean="0"/>
              <a:t>dried fruits</a:t>
            </a:r>
            <a:r>
              <a:rPr lang="en-US" dirty="0"/>
              <a:t>, </a:t>
            </a:r>
            <a:r>
              <a:rPr lang="en-US" dirty="0" smtClean="0"/>
              <a:t>cocoa.</a:t>
            </a:r>
            <a:endParaRPr lang="en-US" dirty="0"/>
          </a:p>
          <a:p>
            <a:pPr lvl="1"/>
            <a:r>
              <a:rPr lang="en-US" dirty="0"/>
              <a:t>Camp breakfast: pancakes, apple, milk or orange </a:t>
            </a:r>
            <a:r>
              <a:rPr lang="en-US" dirty="0" smtClean="0"/>
              <a:t>juice.</a:t>
            </a:r>
          </a:p>
          <a:p>
            <a:pPr lvl="1"/>
            <a:r>
              <a:rPr lang="en-US" dirty="0"/>
              <a:t>Trail lunch: peanut butter and jelly sandwich, </a:t>
            </a:r>
            <a:r>
              <a:rPr lang="en-US" dirty="0" smtClean="0"/>
              <a:t>carrot sticks</a:t>
            </a:r>
            <a:r>
              <a:rPr lang="en-US" dirty="0"/>
              <a:t>, chocolate pudding, juice (canned or boxed</a:t>
            </a:r>
            <a:r>
              <a:rPr lang="en-US" dirty="0" smtClean="0"/>
              <a:t>).</a:t>
            </a:r>
            <a:endParaRPr lang="en-US" dirty="0"/>
          </a:p>
          <a:p>
            <a:pPr lvl="1"/>
            <a:r>
              <a:rPr lang="en-US" dirty="0"/>
              <a:t>Camp lunch: hot dogs with condiments (pickle, </a:t>
            </a:r>
            <a:r>
              <a:rPr lang="en-US" dirty="0" smtClean="0"/>
              <a:t>relish, mustard</a:t>
            </a:r>
            <a:r>
              <a:rPr lang="en-US" dirty="0"/>
              <a:t>, ketchup) pork ‘n’ beans, sliced pears, </a:t>
            </a:r>
            <a:r>
              <a:rPr lang="en-US" dirty="0" smtClean="0"/>
              <a:t>chocolate milk.</a:t>
            </a:r>
            <a:endParaRPr lang="en-US" dirty="0"/>
          </a:p>
        </p:txBody>
      </p:sp>
    </p:spTree>
    <p:extLst>
      <p:ext uri="{BB962C8B-B14F-4D97-AF65-F5344CB8AC3E}">
        <p14:creationId xmlns:p14="http://schemas.microsoft.com/office/powerpoint/2010/main" val="5171010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0697" y="298077"/>
            <a:ext cx="4604892" cy="763526"/>
          </a:xfrm>
        </p:spPr>
        <p:txBody>
          <a:bodyPr>
            <a:normAutofit fontScale="90000"/>
          </a:bodyPr>
          <a:lstStyle/>
          <a:p>
            <a:r>
              <a:rPr lang="en-US" dirty="0"/>
              <a:t>8c. Menu and Recipe Ideas</a:t>
            </a:r>
          </a:p>
        </p:txBody>
      </p:sp>
      <p:pic>
        <p:nvPicPr>
          <p:cNvPr id="8" name="Content Placeholder 7"/>
          <p:cNvPicPr>
            <a:picLocks noGrp="1" noChangeAspect="1"/>
          </p:cNvPicPr>
          <p:nvPr>
            <p:ph idx="1"/>
          </p:nvPr>
        </p:nvPicPr>
        <p:blipFill>
          <a:blip r:embed="rId2"/>
          <a:stretch>
            <a:fillRect/>
          </a:stretch>
        </p:blipFill>
        <p:spPr>
          <a:xfrm>
            <a:off x="734301" y="1416050"/>
            <a:ext cx="7675398" cy="3446463"/>
          </a:xfrm>
          <a:prstGeom prst="rect">
            <a:avLst/>
          </a:prstGeom>
        </p:spPr>
      </p:pic>
    </p:spTree>
    <p:extLst>
      <p:ext uri="{BB962C8B-B14F-4D97-AF65-F5344CB8AC3E}">
        <p14:creationId xmlns:p14="http://schemas.microsoft.com/office/powerpoint/2010/main" val="3010236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177" y="298077"/>
            <a:ext cx="4359858" cy="763526"/>
          </a:xfrm>
        </p:spPr>
        <p:txBody>
          <a:bodyPr>
            <a:normAutofit fontScale="90000"/>
          </a:bodyPr>
          <a:lstStyle/>
          <a:p>
            <a:r>
              <a:rPr lang="en-US" dirty="0" smtClean="0"/>
              <a:t>8c. </a:t>
            </a:r>
            <a:r>
              <a:rPr lang="en-US" dirty="0" smtClean="0"/>
              <a:t>Cleaning </a:t>
            </a:r>
            <a:r>
              <a:rPr lang="en-US" dirty="0"/>
              <a:t>Up After </a:t>
            </a:r>
            <a:r>
              <a:rPr lang="en-US" dirty="0" smtClean="0"/>
              <a:t>Meals</a:t>
            </a:r>
            <a:endParaRPr lang="en-US" dirty="0"/>
          </a:p>
        </p:txBody>
      </p:sp>
      <p:sp>
        <p:nvSpPr>
          <p:cNvPr id="3" name="Content Placeholder 2"/>
          <p:cNvSpPr>
            <a:spLocks noGrp="1"/>
          </p:cNvSpPr>
          <p:nvPr>
            <p:ph idx="1"/>
          </p:nvPr>
        </p:nvSpPr>
        <p:spPr/>
        <p:txBody>
          <a:bodyPr>
            <a:normAutofit/>
          </a:bodyPr>
          <a:lstStyle/>
          <a:p>
            <a:r>
              <a:rPr lang="en-US" dirty="0" smtClean="0"/>
              <a:t>Begin </a:t>
            </a:r>
            <a:r>
              <a:rPr lang="en-US" dirty="0"/>
              <a:t>cleanup by setting out three pots:</a:t>
            </a:r>
          </a:p>
          <a:p>
            <a:pPr lvl="1"/>
            <a:r>
              <a:rPr lang="en-US" b="1" dirty="0" smtClean="0"/>
              <a:t>Hot-water </a:t>
            </a:r>
            <a:r>
              <a:rPr lang="en-US" b="1" dirty="0"/>
              <a:t>wash pot—</a:t>
            </a:r>
            <a:r>
              <a:rPr lang="en-US" dirty="0"/>
              <a:t>hot water with a few drops </a:t>
            </a:r>
            <a:r>
              <a:rPr lang="en-US" dirty="0" smtClean="0"/>
              <a:t>of biodegradable </a:t>
            </a:r>
            <a:r>
              <a:rPr lang="en-US" dirty="0"/>
              <a:t>soap</a:t>
            </a:r>
          </a:p>
          <a:p>
            <a:pPr lvl="1"/>
            <a:r>
              <a:rPr lang="en-US" b="1" dirty="0" smtClean="0"/>
              <a:t>Hot-water </a:t>
            </a:r>
            <a:r>
              <a:rPr lang="en-US" b="1" dirty="0"/>
              <a:t>rinse pot—</a:t>
            </a:r>
            <a:r>
              <a:rPr lang="en-US" dirty="0"/>
              <a:t>clear, hot rinse water</a:t>
            </a:r>
          </a:p>
          <a:p>
            <a:pPr lvl="1"/>
            <a:r>
              <a:rPr lang="en-US" b="1" dirty="0" smtClean="0"/>
              <a:t>Cold-water </a:t>
            </a:r>
            <a:r>
              <a:rPr lang="en-US" b="1" dirty="0"/>
              <a:t>rinse pot—</a:t>
            </a:r>
            <a:r>
              <a:rPr lang="en-US" dirty="0"/>
              <a:t>cold water with a </a:t>
            </a:r>
            <a:r>
              <a:rPr lang="en-US" dirty="0" smtClean="0"/>
              <a:t>sanitizing tablet </a:t>
            </a:r>
            <a:r>
              <a:rPr lang="en-US" dirty="0"/>
              <a:t>or a few drops of bleach to kill bacteria</a:t>
            </a:r>
            <a:endParaRPr lang="en-US" b="1" dirty="0"/>
          </a:p>
        </p:txBody>
      </p:sp>
    </p:spTree>
    <p:extLst>
      <p:ext uri="{BB962C8B-B14F-4D97-AF65-F5344CB8AC3E}">
        <p14:creationId xmlns:p14="http://schemas.microsoft.com/office/powerpoint/2010/main" val="14406975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805" y="192822"/>
            <a:ext cx="4307231" cy="763526"/>
          </a:xfrm>
        </p:spPr>
        <p:txBody>
          <a:bodyPr>
            <a:normAutofit fontScale="90000"/>
          </a:bodyPr>
          <a:lstStyle/>
          <a:p>
            <a:r>
              <a:rPr lang="en-US" dirty="0" smtClean="0"/>
              <a:t>8c. </a:t>
            </a:r>
            <a:r>
              <a:rPr lang="en-US" dirty="0" smtClean="0"/>
              <a:t>Dealing </a:t>
            </a:r>
            <a:r>
              <a:rPr lang="en-US" dirty="0"/>
              <a:t>With Leftovers</a:t>
            </a:r>
          </a:p>
        </p:txBody>
      </p:sp>
      <p:sp>
        <p:nvSpPr>
          <p:cNvPr id="3" name="Content Placeholder 2"/>
          <p:cNvSpPr>
            <a:spLocks noGrp="1"/>
          </p:cNvSpPr>
          <p:nvPr>
            <p:ph idx="1"/>
          </p:nvPr>
        </p:nvSpPr>
        <p:spPr/>
        <p:txBody>
          <a:bodyPr>
            <a:normAutofit/>
          </a:bodyPr>
          <a:lstStyle/>
          <a:p>
            <a:r>
              <a:rPr lang="en-US" dirty="0" smtClean="0"/>
              <a:t>Carry </a:t>
            </a:r>
            <a:r>
              <a:rPr lang="en-US" dirty="0"/>
              <a:t>food scraps home in a </a:t>
            </a:r>
            <a:r>
              <a:rPr lang="en-US" dirty="0" smtClean="0"/>
              <a:t>trash bag</a:t>
            </a:r>
            <a:r>
              <a:rPr lang="en-US" dirty="0"/>
              <a:t>. </a:t>
            </a:r>
            <a:endParaRPr lang="en-US" dirty="0" smtClean="0"/>
          </a:p>
          <a:p>
            <a:r>
              <a:rPr lang="en-US" dirty="0" smtClean="0"/>
              <a:t>Don’t </a:t>
            </a:r>
            <a:r>
              <a:rPr lang="en-US" dirty="0"/>
              <a:t>bury leftover food or scatter it in the woods.</a:t>
            </a:r>
          </a:p>
          <a:p>
            <a:r>
              <a:rPr lang="en-US" dirty="0"/>
              <a:t>Animals will almost always find it, and it is not healthy </a:t>
            </a:r>
            <a:r>
              <a:rPr lang="en-US" dirty="0" smtClean="0"/>
              <a:t>for them </a:t>
            </a:r>
            <a:r>
              <a:rPr lang="en-US" dirty="0"/>
              <a:t>to eat. </a:t>
            </a:r>
            <a:endParaRPr lang="en-US" dirty="0" smtClean="0"/>
          </a:p>
          <a:p>
            <a:r>
              <a:rPr lang="en-US" dirty="0" smtClean="0"/>
              <a:t>Food </a:t>
            </a:r>
            <a:r>
              <a:rPr lang="en-US" dirty="0"/>
              <a:t>scraps can draw animals close to </a:t>
            </a:r>
            <a:r>
              <a:rPr lang="en-US" dirty="0" smtClean="0"/>
              <a:t>campsites where </a:t>
            </a:r>
            <a:r>
              <a:rPr lang="en-US" dirty="0"/>
              <a:t>they may lose their fear of humans. </a:t>
            </a:r>
            <a:endParaRPr lang="en-US" dirty="0" smtClean="0"/>
          </a:p>
          <a:p>
            <a:r>
              <a:rPr lang="en-US" dirty="0" smtClean="0"/>
              <a:t>That </a:t>
            </a:r>
            <a:r>
              <a:rPr lang="en-US" dirty="0"/>
              <a:t>can be </a:t>
            </a:r>
            <a:r>
              <a:rPr lang="en-US" dirty="0" smtClean="0"/>
              <a:t>dangerous for </a:t>
            </a:r>
            <a:r>
              <a:rPr lang="en-US" dirty="0"/>
              <a:t>them and for you.</a:t>
            </a:r>
          </a:p>
        </p:txBody>
      </p:sp>
    </p:spTree>
    <p:extLst>
      <p:ext uri="{BB962C8B-B14F-4D97-AF65-F5344CB8AC3E}">
        <p14:creationId xmlns:p14="http://schemas.microsoft.com/office/powerpoint/2010/main" val="5387015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8c. </a:t>
            </a:r>
            <a:r>
              <a:rPr lang="en-US" dirty="0" smtClean="0"/>
              <a:t>Food Storage</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solidFill>
                  <a:srgbClr val="002060"/>
                </a:solidFill>
              </a:rPr>
              <a:t>Store </a:t>
            </a:r>
            <a:r>
              <a:rPr lang="en-US" dirty="0">
                <a:solidFill>
                  <a:srgbClr val="002060"/>
                </a:solidFill>
              </a:rPr>
              <a:t>your food where it will be safe from animals, insects</a:t>
            </a:r>
            <a:r>
              <a:rPr lang="en-US" dirty="0" smtClean="0">
                <a:solidFill>
                  <a:srgbClr val="002060"/>
                </a:solidFill>
              </a:rPr>
              <a:t>, dust</a:t>
            </a:r>
            <a:r>
              <a:rPr lang="en-US" dirty="0">
                <a:solidFill>
                  <a:srgbClr val="002060"/>
                </a:solidFill>
              </a:rPr>
              <a:t>, debris, and bad weather. </a:t>
            </a:r>
            <a:endParaRPr lang="en-US" dirty="0" smtClean="0">
              <a:solidFill>
                <a:srgbClr val="002060"/>
              </a:solidFill>
            </a:endParaRPr>
          </a:p>
          <a:p>
            <a:r>
              <a:rPr lang="en-US" dirty="0" err="1" smtClean="0">
                <a:solidFill>
                  <a:srgbClr val="002060"/>
                </a:solidFill>
              </a:rPr>
              <a:t>Frontcountry</a:t>
            </a:r>
            <a:r>
              <a:rPr lang="en-US" dirty="0" smtClean="0">
                <a:solidFill>
                  <a:srgbClr val="002060"/>
                </a:solidFill>
              </a:rPr>
              <a:t> </a:t>
            </a:r>
            <a:r>
              <a:rPr lang="en-US" dirty="0">
                <a:solidFill>
                  <a:srgbClr val="002060"/>
                </a:solidFill>
              </a:rPr>
              <a:t>campers can </a:t>
            </a:r>
            <a:r>
              <a:rPr lang="en-US" dirty="0" smtClean="0">
                <a:solidFill>
                  <a:srgbClr val="002060"/>
                </a:solidFill>
              </a:rPr>
              <a:t>use vehicles</a:t>
            </a:r>
            <a:r>
              <a:rPr lang="en-US" dirty="0">
                <a:solidFill>
                  <a:srgbClr val="002060"/>
                </a:solidFill>
              </a:rPr>
              <a:t>, coolers, or plastic buckets with tightly fitted lids </a:t>
            </a:r>
            <a:r>
              <a:rPr lang="en-US" dirty="0" smtClean="0">
                <a:solidFill>
                  <a:srgbClr val="002060"/>
                </a:solidFill>
              </a:rPr>
              <a:t>as storage </a:t>
            </a:r>
            <a:r>
              <a:rPr lang="en-US" dirty="0">
                <a:solidFill>
                  <a:srgbClr val="002060"/>
                </a:solidFill>
              </a:rPr>
              <a:t>units</a:t>
            </a:r>
            <a:r>
              <a:rPr lang="en-US" dirty="0" smtClean="0">
                <a:solidFill>
                  <a:srgbClr val="002060"/>
                </a:solidFill>
              </a:rPr>
              <a:t>.</a:t>
            </a:r>
          </a:p>
          <a:p>
            <a:r>
              <a:rPr lang="en-US" dirty="0" smtClean="0">
                <a:solidFill>
                  <a:srgbClr val="002060"/>
                </a:solidFill>
              </a:rPr>
              <a:t>Use bear boxes if provided.</a:t>
            </a:r>
            <a:r>
              <a:rPr lang="en-US" dirty="0" smtClean="0"/>
              <a:t> </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550987"/>
            <a:ext cx="4038600" cy="2692400"/>
          </a:xfrm>
        </p:spPr>
      </p:pic>
    </p:spTree>
    <p:extLst>
      <p:ext uri="{BB962C8B-B14F-4D97-AF65-F5344CB8AC3E}">
        <p14:creationId xmlns:p14="http://schemas.microsoft.com/office/powerpoint/2010/main" val="470482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8c. </a:t>
            </a:r>
            <a:r>
              <a:rPr lang="en-US" dirty="0"/>
              <a:t>Food Storage</a:t>
            </a:r>
          </a:p>
        </p:txBody>
      </p:sp>
      <p:sp>
        <p:nvSpPr>
          <p:cNvPr id="3" name="Content Placeholder 2"/>
          <p:cNvSpPr>
            <a:spLocks noGrp="1"/>
          </p:cNvSpPr>
          <p:nvPr>
            <p:ph sz="half" idx="1"/>
          </p:nvPr>
        </p:nvSpPr>
        <p:spPr/>
        <p:txBody>
          <a:bodyPr/>
          <a:lstStyle/>
          <a:p>
            <a:r>
              <a:rPr lang="en-US" dirty="0">
                <a:solidFill>
                  <a:srgbClr val="002060"/>
                </a:solidFill>
              </a:rPr>
              <a:t>In the backcountry and anywhere that bears may be present, a </a:t>
            </a:r>
            <a:r>
              <a:rPr lang="en-US" dirty="0" smtClean="0">
                <a:solidFill>
                  <a:srgbClr val="002060"/>
                </a:solidFill>
              </a:rPr>
              <a:t>bear canister is </a:t>
            </a:r>
            <a:r>
              <a:rPr lang="en-US" dirty="0">
                <a:solidFill>
                  <a:srgbClr val="002060"/>
                </a:solidFill>
              </a:rPr>
              <a:t>often the answer.</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381466"/>
            <a:ext cx="4038600" cy="3031442"/>
          </a:xfrm>
        </p:spPr>
      </p:pic>
    </p:spTree>
    <p:extLst>
      <p:ext uri="{BB962C8B-B14F-4D97-AF65-F5344CB8AC3E}">
        <p14:creationId xmlns:p14="http://schemas.microsoft.com/office/powerpoint/2010/main" val="16514896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8c. </a:t>
            </a:r>
            <a:r>
              <a:rPr lang="en-US" dirty="0" smtClean="0"/>
              <a:t>Food Storage</a:t>
            </a:r>
            <a:endParaRPr lang="en-US" dirty="0"/>
          </a:p>
        </p:txBody>
      </p:sp>
      <p:sp>
        <p:nvSpPr>
          <p:cNvPr id="3" name="Content Placeholder 2"/>
          <p:cNvSpPr>
            <a:spLocks noGrp="1"/>
          </p:cNvSpPr>
          <p:nvPr>
            <p:ph sz="half" idx="1"/>
          </p:nvPr>
        </p:nvSpPr>
        <p:spPr>
          <a:xfrm>
            <a:off x="457200" y="1407781"/>
            <a:ext cx="4038600" cy="3186842"/>
          </a:xfrm>
        </p:spPr>
        <p:txBody>
          <a:bodyPr/>
          <a:lstStyle/>
          <a:p>
            <a:r>
              <a:rPr lang="en-US" dirty="0" smtClean="0">
                <a:solidFill>
                  <a:srgbClr val="002060"/>
                </a:solidFill>
              </a:rPr>
              <a:t>Where permitted and if trees are available, hanging a bear </a:t>
            </a:r>
            <a:r>
              <a:rPr lang="en-US" dirty="0">
                <a:solidFill>
                  <a:srgbClr val="002060"/>
                </a:solidFill>
              </a:rPr>
              <a:t>bag </a:t>
            </a:r>
            <a:r>
              <a:rPr lang="en-US" dirty="0" smtClean="0">
                <a:solidFill>
                  <a:srgbClr val="002060"/>
                </a:solidFill>
              </a:rPr>
              <a:t>is another option.</a:t>
            </a:r>
            <a:endParaRPr lang="en-US" dirty="0"/>
          </a:p>
        </p:txBody>
      </p:sp>
      <p:pic>
        <p:nvPicPr>
          <p:cNvPr id="5" name="Content Placeholder 4"/>
          <p:cNvPicPr>
            <a:picLocks noGrp="1" noChangeAspect="1"/>
          </p:cNvPicPr>
          <p:nvPr>
            <p:ph sz="half" idx="2"/>
          </p:nvPr>
        </p:nvPicPr>
        <p:blipFill>
          <a:blip r:embed="rId2"/>
          <a:stretch>
            <a:fillRect/>
          </a:stretch>
        </p:blipFill>
        <p:spPr>
          <a:xfrm>
            <a:off x="4648200" y="1584642"/>
            <a:ext cx="4038600" cy="2625090"/>
          </a:xfrm>
          <a:prstGeom prst="rect">
            <a:avLst/>
          </a:prstGeom>
        </p:spPr>
      </p:pic>
    </p:spTree>
    <p:extLst>
      <p:ext uri="{BB962C8B-B14F-4D97-AF65-F5344CB8AC3E}">
        <p14:creationId xmlns:p14="http://schemas.microsoft.com/office/powerpoint/2010/main" val="21973316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8c. </a:t>
            </a:r>
            <a:r>
              <a:rPr lang="en-US" dirty="0" smtClean="0"/>
              <a:t>Food Storage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407" y="1552506"/>
            <a:ext cx="3136642" cy="299893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897" y="1756438"/>
            <a:ext cx="3304544" cy="2927395"/>
          </a:xfrm>
          <a:prstGeom prst="rect">
            <a:avLst/>
          </a:prstGeom>
        </p:spPr>
      </p:pic>
    </p:spTree>
    <p:extLst>
      <p:ext uri="{BB962C8B-B14F-4D97-AF65-F5344CB8AC3E}">
        <p14:creationId xmlns:p14="http://schemas.microsoft.com/office/powerpoint/2010/main" val="6318383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8d</a:t>
            </a:r>
            <a:endParaRPr lang="en-US" dirty="0"/>
          </a:p>
        </p:txBody>
      </p:sp>
      <p:sp>
        <p:nvSpPr>
          <p:cNvPr id="3" name="Content Placeholder 2"/>
          <p:cNvSpPr>
            <a:spLocks noGrp="1"/>
          </p:cNvSpPr>
          <p:nvPr>
            <p:ph idx="1"/>
          </p:nvPr>
        </p:nvSpPr>
        <p:spPr/>
        <p:txBody>
          <a:bodyPr>
            <a:normAutofit/>
          </a:bodyPr>
          <a:lstStyle/>
          <a:p>
            <a:r>
              <a:rPr lang="en-US" altLang="en-US" dirty="0" smtClean="0"/>
              <a:t>While </a:t>
            </a:r>
            <a:r>
              <a:rPr lang="en-US" altLang="en-US" dirty="0"/>
              <a:t>camping in the outdoors, cook at least one breakfast, one lunch, and one dinner for your patrol from the meals you have planned for requirement 8c. At least one of those meals must be a trail meal requiring the use of a lightweight </a:t>
            </a:r>
            <a:r>
              <a:rPr lang="en-US" altLang="en-US" dirty="0" smtClean="0"/>
              <a:t>stove. </a:t>
            </a:r>
            <a:endParaRPr lang="en-US" altLang="en-US" dirty="0"/>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31378338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6765" y="298077"/>
            <a:ext cx="4478270" cy="763526"/>
          </a:xfrm>
        </p:spPr>
        <p:txBody>
          <a:bodyPr>
            <a:normAutofit fontScale="90000"/>
          </a:bodyPr>
          <a:lstStyle/>
          <a:p>
            <a:r>
              <a:rPr lang="en-US" dirty="0" smtClean="0"/>
              <a:t>8d. Cooking a Trail Meal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7153" y="1416050"/>
            <a:ext cx="5169694" cy="3446463"/>
          </a:xfrm>
        </p:spPr>
      </p:pic>
    </p:spTree>
    <p:extLst>
      <p:ext uri="{BB962C8B-B14F-4D97-AF65-F5344CB8AC3E}">
        <p14:creationId xmlns:p14="http://schemas.microsoft.com/office/powerpoint/2010/main" val="2022566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1b Weather</a:t>
            </a:r>
            <a:endParaRPr lang="en-US" dirty="0"/>
          </a:p>
        </p:txBody>
      </p:sp>
      <p:sp>
        <p:nvSpPr>
          <p:cNvPr id="5" name="Content Placeholder 4"/>
          <p:cNvSpPr>
            <a:spLocks noGrp="1"/>
          </p:cNvSpPr>
          <p:nvPr>
            <p:ph idx="1"/>
          </p:nvPr>
        </p:nvSpPr>
        <p:spPr/>
        <p:txBody>
          <a:bodyPr>
            <a:normAutofit fontScale="55000" lnSpcReduction="20000"/>
          </a:bodyPr>
          <a:lstStyle/>
          <a:p>
            <a:r>
              <a:rPr lang="en-US" b="1" dirty="0"/>
              <a:t>Weather and terrain are two important factors to consider when planning a campout. </a:t>
            </a:r>
            <a:endParaRPr lang="en-US" b="1" dirty="0" smtClean="0"/>
          </a:p>
          <a:p>
            <a:pPr lvl="1"/>
            <a:r>
              <a:rPr lang="en-US" dirty="0" smtClean="0"/>
              <a:t>Although </a:t>
            </a:r>
            <a:r>
              <a:rPr lang="en-US" dirty="0"/>
              <a:t>you should always be prepared in your packing, it is important to also be aware of potentially hazardous outdoor conditions and to respond accordingly. </a:t>
            </a:r>
          </a:p>
          <a:p>
            <a:r>
              <a:rPr lang="en-US" b="1" dirty="0"/>
              <a:t>Weather conditions such as warnings of heavy rains, snowstorms, strong winds, or any sort of natural disaster will require you cancel your planned campout. </a:t>
            </a:r>
            <a:endParaRPr lang="en-US" b="1" dirty="0" smtClean="0"/>
          </a:p>
          <a:p>
            <a:pPr lvl="1"/>
            <a:r>
              <a:rPr lang="en-US" dirty="0" smtClean="0"/>
              <a:t>These </a:t>
            </a:r>
            <a:r>
              <a:rPr lang="en-US" dirty="0"/>
              <a:t>situations can be extremely dangerous and make it easy for scouts to be separated from the group. </a:t>
            </a:r>
            <a:endParaRPr lang="en-US" dirty="0" smtClean="0"/>
          </a:p>
          <a:p>
            <a:pPr lvl="1"/>
            <a:r>
              <a:rPr lang="en-US" dirty="0" smtClean="0"/>
              <a:t>To </a:t>
            </a:r>
            <a:r>
              <a:rPr lang="en-US" dirty="0"/>
              <a:t>reduce risk during any camp, stick with a buddy at all times.</a:t>
            </a:r>
          </a:p>
          <a:p>
            <a:r>
              <a:rPr lang="en-US" b="1" dirty="0"/>
              <a:t>Always have a plan to evacuate. </a:t>
            </a:r>
            <a:endParaRPr lang="en-US" b="1" dirty="0" smtClean="0"/>
          </a:p>
          <a:p>
            <a:pPr lvl="1"/>
            <a:r>
              <a:rPr lang="en-US" dirty="0" smtClean="0"/>
              <a:t>If </a:t>
            </a:r>
            <a:r>
              <a:rPr lang="en-US" dirty="0"/>
              <a:t>the weather should turn, be ready to store your belongings and ensure that everyone is accounted for.</a:t>
            </a:r>
            <a:r>
              <a:rPr lang="en-US" b="1" dirty="0"/>
              <a:t> </a:t>
            </a:r>
            <a:endParaRPr lang="en-US" dirty="0" smtClean="0"/>
          </a:p>
          <a:p>
            <a:pPr lvl="1"/>
            <a:r>
              <a:rPr lang="en-US" dirty="0" smtClean="0"/>
              <a:t>In </a:t>
            </a:r>
            <a:r>
              <a:rPr lang="en-US" dirty="0"/>
              <a:t>the event of heavy storms or natural disasters, be sure to have access to a scout leader with a phone so that emergency services can be contacted if necessary. </a:t>
            </a:r>
          </a:p>
          <a:p>
            <a:r>
              <a:rPr lang="en-US" b="1" dirty="0"/>
              <a:t>When in doubt, don’t go out.</a:t>
            </a:r>
          </a:p>
        </p:txBody>
      </p:sp>
    </p:spTree>
    <p:extLst>
      <p:ext uri="{BB962C8B-B14F-4D97-AF65-F5344CB8AC3E}">
        <p14:creationId xmlns:p14="http://schemas.microsoft.com/office/powerpoint/2010/main" val="388401308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a:t>
            </a:r>
            <a:endParaRPr lang="en-US" dirty="0"/>
          </a:p>
        </p:txBody>
      </p:sp>
      <p:sp>
        <p:nvSpPr>
          <p:cNvPr id="3" name="Content Placeholder 2"/>
          <p:cNvSpPr>
            <a:spLocks noGrp="1"/>
          </p:cNvSpPr>
          <p:nvPr>
            <p:ph idx="1"/>
          </p:nvPr>
        </p:nvSpPr>
        <p:spPr/>
        <p:txBody>
          <a:bodyPr>
            <a:normAutofit fontScale="62500" lnSpcReduction="20000"/>
          </a:bodyPr>
          <a:lstStyle/>
          <a:p>
            <a:r>
              <a:rPr lang="en-US" altLang="en-US" sz="3600" dirty="0" smtClean="0">
                <a:latin typeface="Arial" panose="020B0604020202020204" pitchFamily="34" charset="0"/>
              </a:rPr>
              <a:t>Show </a:t>
            </a:r>
            <a:r>
              <a:rPr lang="en-US" altLang="en-US" sz="3600" dirty="0">
                <a:latin typeface="Arial" panose="020B0604020202020204" pitchFamily="34" charset="0"/>
              </a:rPr>
              <a:t>experience in camping by doing the </a:t>
            </a:r>
            <a:r>
              <a:rPr lang="en-US" altLang="en-US" sz="3600" dirty="0" smtClean="0">
                <a:latin typeface="Arial" panose="020B0604020202020204" pitchFamily="34" charset="0"/>
              </a:rPr>
              <a:t>following: </a:t>
            </a:r>
          </a:p>
          <a:p>
            <a:pPr lvl="1"/>
            <a:r>
              <a:rPr lang="en-US" altLang="en-US" sz="3600" dirty="0" smtClean="0">
                <a:latin typeface="Arial" panose="020B0604020202020204" pitchFamily="34" charset="0"/>
              </a:rPr>
              <a:t>Camp </a:t>
            </a:r>
            <a:r>
              <a:rPr lang="en-US" altLang="en-US" sz="3600" dirty="0">
                <a:latin typeface="Arial" panose="020B0604020202020204" pitchFamily="34" charset="0"/>
              </a:rPr>
              <a:t>a total of at least 20 nights at designated Scouting activities or events. One long-term camping experience of up to six consecutive nights may be applied toward this requirement. Sleep each night under the sky or in a tent you have pitched. If the camp provides a tent that has already been pitched, you need not pitch your own tent. </a:t>
            </a:r>
          </a:p>
          <a:p>
            <a:endParaRPr lang="en-US" dirty="0"/>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11062489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9a. Camp 20 Nights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558087548"/>
              </p:ext>
            </p:extLst>
          </p:nvPr>
        </p:nvGraphicFramePr>
        <p:xfrm>
          <a:off x="835459" y="1296268"/>
          <a:ext cx="7611228" cy="3721430"/>
        </p:xfrm>
        <a:graphic>
          <a:graphicData uri="http://schemas.openxmlformats.org/drawingml/2006/table">
            <a:tbl>
              <a:tblPr firstRow="1" bandRow="1">
                <a:tableStyleId>{5C22544A-7EE6-4342-B048-85BDC9FD1C3A}</a:tableStyleId>
              </a:tblPr>
              <a:tblGrid>
                <a:gridCol w="1268538"/>
                <a:gridCol w="1268538"/>
                <a:gridCol w="1268538"/>
                <a:gridCol w="1268538"/>
                <a:gridCol w="1268538"/>
                <a:gridCol w="1268538"/>
              </a:tblGrid>
              <a:tr h="500909">
                <a:tc>
                  <a:txBody>
                    <a:bodyPr/>
                    <a:lstStyle/>
                    <a:p>
                      <a:pPr algn="ctr"/>
                      <a:r>
                        <a:rPr lang="en-US" sz="1400" dirty="0" smtClean="0"/>
                        <a:t>Date</a:t>
                      </a:r>
                      <a:r>
                        <a:rPr lang="en-US" sz="1400" baseline="0" dirty="0" smtClean="0"/>
                        <a:t> of Camp</a:t>
                      </a:r>
                      <a:endParaRPr lang="en-US" sz="1400" dirty="0"/>
                    </a:p>
                  </a:txBody>
                  <a:tcPr anchor="b">
                    <a:solidFill>
                      <a:srgbClr val="011E58"/>
                    </a:solidFill>
                  </a:tcPr>
                </a:tc>
                <a:tc>
                  <a:txBody>
                    <a:bodyPr/>
                    <a:lstStyle/>
                    <a:p>
                      <a:pPr algn="ctr"/>
                      <a:r>
                        <a:rPr lang="en-US" sz="1400" dirty="0" smtClean="0"/>
                        <a:t>Camp Location</a:t>
                      </a:r>
                      <a:endParaRPr lang="en-US" sz="1400" dirty="0"/>
                    </a:p>
                  </a:txBody>
                  <a:tcPr anchor="b">
                    <a:solidFill>
                      <a:srgbClr val="011E58"/>
                    </a:solidFill>
                  </a:tcPr>
                </a:tc>
                <a:tc>
                  <a:txBody>
                    <a:bodyPr/>
                    <a:lstStyle/>
                    <a:p>
                      <a:pPr algn="ctr"/>
                      <a:r>
                        <a:rPr lang="en-US" sz="1400" dirty="0" smtClean="0"/>
                        <a:t># of Nights</a:t>
                      </a:r>
                      <a:endParaRPr lang="en-US" sz="1400" dirty="0"/>
                    </a:p>
                  </a:txBody>
                  <a:tcPr anchor="b">
                    <a:solidFill>
                      <a:srgbClr val="011E58"/>
                    </a:solidFill>
                  </a:tcPr>
                </a:tc>
                <a:tc>
                  <a:txBody>
                    <a:bodyPr/>
                    <a:lstStyle/>
                    <a:p>
                      <a:pPr algn="ctr"/>
                      <a:r>
                        <a:rPr lang="en-US" sz="1400" dirty="0" smtClean="0"/>
                        <a:t>Date</a:t>
                      </a:r>
                      <a:r>
                        <a:rPr lang="en-US" sz="1400" baseline="0" dirty="0" smtClean="0"/>
                        <a:t> of Camp</a:t>
                      </a:r>
                      <a:endParaRPr lang="en-US" sz="1400" dirty="0"/>
                    </a:p>
                  </a:txBody>
                  <a:tcPr anchor="b">
                    <a:solidFill>
                      <a:srgbClr val="011E58"/>
                    </a:solidFill>
                  </a:tcPr>
                </a:tc>
                <a:tc>
                  <a:txBody>
                    <a:bodyPr/>
                    <a:lstStyle/>
                    <a:p>
                      <a:pPr algn="ctr"/>
                      <a:r>
                        <a:rPr lang="en-US" sz="1400" dirty="0" smtClean="0"/>
                        <a:t>Camp Location</a:t>
                      </a:r>
                      <a:endParaRPr lang="en-US" sz="1400" dirty="0"/>
                    </a:p>
                  </a:txBody>
                  <a:tcPr anchor="b">
                    <a:solidFill>
                      <a:srgbClr val="011E58"/>
                    </a:solidFill>
                  </a:tcPr>
                </a:tc>
                <a:tc>
                  <a:txBody>
                    <a:bodyPr/>
                    <a:lstStyle/>
                    <a:p>
                      <a:pPr algn="ctr"/>
                      <a:r>
                        <a:rPr lang="en-US" sz="1400" dirty="0" smtClean="0"/>
                        <a:t># of Nights</a:t>
                      </a:r>
                      <a:endParaRPr lang="en-US" sz="1400" dirty="0"/>
                    </a:p>
                  </a:txBody>
                  <a:tcPr anchor="b">
                    <a:solidFill>
                      <a:srgbClr val="011E58"/>
                    </a:solidFill>
                  </a:tcPr>
                </a:tc>
              </a:tr>
              <a:tr h="320327">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a:p>
                  </a:txBody>
                  <a:tcPr/>
                </a:tc>
              </a:tr>
              <a:tr h="320327">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r>
              <a:tr h="320327">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r>
              <a:tr h="320327">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r>
              <a:tr h="320327">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r>
              <a:tr h="320327">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r>
              <a:tr h="320327">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r>
              <a:tr h="320327">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r>
              <a:tr h="320327">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r>
              <a:tr h="320327">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r>
            </a:tbl>
          </a:graphicData>
        </a:graphic>
      </p:graphicFrame>
    </p:spTree>
    <p:extLst>
      <p:ext uri="{BB962C8B-B14F-4D97-AF65-F5344CB8AC3E}">
        <p14:creationId xmlns:p14="http://schemas.microsoft.com/office/powerpoint/2010/main" val="40236093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9b</a:t>
            </a:r>
            <a:endParaRPr lang="en-US" dirty="0"/>
          </a:p>
        </p:txBody>
      </p:sp>
      <p:sp>
        <p:nvSpPr>
          <p:cNvPr id="3" name="Content Placeholder 2"/>
          <p:cNvSpPr>
            <a:spLocks noGrp="1"/>
          </p:cNvSpPr>
          <p:nvPr>
            <p:ph idx="1"/>
          </p:nvPr>
        </p:nvSpPr>
        <p:spPr/>
        <p:txBody>
          <a:bodyPr>
            <a:normAutofit fontScale="47500" lnSpcReduction="20000"/>
          </a:bodyPr>
          <a:lstStyle/>
          <a:p>
            <a:r>
              <a:rPr lang="en-US" altLang="en-US" sz="3600" dirty="0" smtClean="0">
                <a:latin typeface="Arial" panose="020B0604020202020204" pitchFamily="34" charset="0"/>
              </a:rPr>
              <a:t>Show </a:t>
            </a:r>
            <a:r>
              <a:rPr lang="en-US" altLang="en-US" sz="3600" dirty="0">
                <a:latin typeface="Arial" panose="020B0604020202020204" pitchFamily="34" charset="0"/>
              </a:rPr>
              <a:t>experience in camping by doing the </a:t>
            </a:r>
            <a:r>
              <a:rPr lang="en-US" altLang="en-US" sz="3600" dirty="0" smtClean="0">
                <a:latin typeface="Arial" panose="020B0604020202020204" pitchFamily="34" charset="0"/>
              </a:rPr>
              <a:t>following: </a:t>
            </a:r>
          </a:p>
          <a:p>
            <a:pPr lvl="1"/>
            <a:r>
              <a:rPr lang="en-US" altLang="en-US" sz="3600" dirty="0" smtClean="0">
                <a:latin typeface="Arial" panose="020B0604020202020204" pitchFamily="34" charset="0"/>
              </a:rPr>
              <a:t>On </a:t>
            </a:r>
            <a:r>
              <a:rPr lang="en-US" altLang="en-US" sz="3600" dirty="0">
                <a:latin typeface="Arial" panose="020B0604020202020204" pitchFamily="34" charset="0"/>
              </a:rPr>
              <a:t>any of these camping experiences, you must do TWO of the following, only with proper preparation and under qualified supervision:</a:t>
            </a:r>
          </a:p>
          <a:p>
            <a:pPr marL="1257300" lvl="2" indent="-342900" eaLnBrk="0" fontAlgn="base" hangingPunct="0">
              <a:spcBef>
                <a:spcPct val="0"/>
              </a:spcBef>
              <a:spcAft>
                <a:spcPct val="0"/>
              </a:spcAft>
              <a:buFont typeface="+mj-lt"/>
              <a:buAutoNum type="arabicPeriod"/>
            </a:pPr>
            <a:r>
              <a:rPr lang="en-US" altLang="en-US" sz="3600" dirty="0">
                <a:latin typeface="Arial" panose="020B0604020202020204" pitchFamily="34" charset="0"/>
              </a:rPr>
              <a:t>Hike up a mountain where, at some point, you are at least 1,000 feet higher in elevation from where you started. </a:t>
            </a:r>
          </a:p>
          <a:p>
            <a:pPr marL="1257300" lvl="2" indent="-342900" eaLnBrk="0" fontAlgn="base" hangingPunct="0">
              <a:spcBef>
                <a:spcPct val="0"/>
              </a:spcBef>
              <a:spcAft>
                <a:spcPct val="0"/>
              </a:spcAft>
              <a:buFont typeface="+mj-lt"/>
              <a:buAutoNum type="arabicPeriod"/>
            </a:pPr>
            <a:r>
              <a:rPr lang="en-US" altLang="en-US" sz="3600" dirty="0">
                <a:latin typeface="Arial" panose="020B0604020202020204" pitchFamily="34" charset="0"/>
              </a:rPr>
              <a:t>Backpack, snowshoe, or cross-country ski for at least four miles. </a:t>
            </a:r>
          </a:p>
          <a:p>
            <a:pPr marL="1257300" lvl="2" indent="-342900" eaLnBrk="0" fontAlgn="base" hangingPunct="0">
              <a:spcBef>
                <a:spcPct val="0"/>
              </a:spcBef>
              <a:spcAft>
                <a:spcPct val="0"/>
              </a:spcAft>
              <a:buFont typeface="+mj-lt"/>
              <a:buAutoNum type="arabicPeriod"/>
            </a:pPr>
            <a:r>
              <a:rPr lang="en-US" altLang="en-US" sz="3600" dirty="0">
                <a:latin typeface="Arial" panose="020B0604020202020204" pitchFamily="34" charset="0"/>
              </a:rPr>
              <a:t>Take a bike trip of at least 15 miles or at least four hours. </a:t>
            </a:r>
          </a:p>
          <a:p>
            <a:pPr marL="1257300" lvl="2" indent="-342900" eaLnBrk="0" fontAlgn="base" hangingPunct="0">
              <a:spcBef>
                <a:spcPct val="0"/>
              </a:spcBef>
              <a:spcAft>
                <a:spcPct val="0"/>
              </a:spcAft>
              <a:buFont typeface="+mj-lt"/>
              <a:buAutoNum type="arabicPeriod"/>
            </a:pPr>
            <a:r>
              <a:rPr lang="en-US" altLang="en-US" sz="3600" dirty="0">
                <a:latin typeface="Arial" panose="020B0604020202020204" pitchFamily="34" charset="0"/>
              </a:rPr>
              <a:t>Take a non-motorized trip on the water of at least four hours or 5 miles. </a:t>
            </a:r>
          </a:p>
          <a:p>
            <a:pPr marL="1257300" lvl="2" indent="-342900" eaLnBrk="0" fontAlgn="base" hangingPunct="0">
              <a:spcBef>
                <a:spcPct val="0"/>
              </a:spcBef>
              <a:spcAft>
                <a:spcPct val="0"/>
              </a:spcAft>
              <a:buFont typeface="+mj-lt"/>
              <a:buAutoNum type="arabicPeriod"/>
            </a:pPr>
            <a:r>
              <a:rPr lang="en-US" altLang="en-US" sz="3600" dirty="0">
                <a:latin typeface="Arial" panose="020B0604020202020204" pitchFamily="34" charset="0"/>
              </a:rPr>
              <a:t>Plan and carry out an overnight snow camping experience. </a:t>
            </a:r>
          </a:p>
          <a:p>
            <a:pPr marL="1257300" lvl="2" indent="-342900" eaLnBrk="0" fontAlgn="base" hangingPunct="0">
              <a:spcBef>
                <a:spcPct val="0"/>
              </a:spcBef>
              <a:spcAft>
                <a:spcPct val="0"/>
              </a:spcAft>
              <a:buFont typeface="+mj-lt"/>
              <a:buAutoNum type="arabicPeriod"/>
            </a:pPr>
            <a:r>
              <a:rPr lang="en-US" altLang="en-US" sz="3600" dirty="0">
                <a:latin typeface="Arial" panose="020B0604020202020204" pitchFamily="34" charset="0"/>
              </a:rPr>
              <a:t>Rappel down a rappel route of 30 feet or more.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14127780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9b. Show Experience in Camping</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918" y="1285742"/>
            <a:ext cx="2719061" cy="180234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427" y="1285741"/>
            <a:ext cx="3002807" cy="180234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4462"/>
          <a:stretch/>
        </p:blipFill>
        <p:spPr>
          <a:xfrm>
            <a:off x="318918" y="3169838"/>
            <a:ext cx="5932224" cy="18182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9682" y="1285742"/>
            <a:ext cx="2404411" cy="1803308"/>
          </a:xfrm>
          <a:prstGeom prst="rect">
            <a:avLst/>
          </a:prstGeom>
        </p:spPr>
      </p:pic>
      <p:pic>
        <p:nvPicPr>
          <p:cNvPr id="9" name="Picture 8"/>
          <p:cNvPicPr>
            <a:picLocks noChangeAspect="1"/>
          </p:cNvPicPr>
          <p:nvPr/>
        </p:nvPicPr>
        <p:blipFill>
          <a:blip r:embed="rId6"/>
          <a:stretch>
            <a:fillRect/>
          </a:stretch>
        </p:blipFill>
        <p:spPr>
          <a:xfrm>
            <a:off x="6359682" y="3170797"/>
            <a:ext cx="2423041" cy="1817281"/>
          </a:xfrm>
          <a:prstGeom prst="rect">
            <a:avLst/>
          </a:prstGeom>
        </p:spPr>
      </p:pic>
    </p:spTree>
    <p:extLst>
      <p:ext uri="{BB962C8B-B14F-4D97-AF65-F5344CB8AC3E}">
        <p14:creationId xmlns:p14="http://schemas.microsoft.com/office/powerpoint/2010/main" val="39571271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9c</a:t>
            </a:r>
            <a:endParaRPr lang="en-US" dirty="0"/>
          </a:p>
        </p:txBody>
      </p:sp>
      <p:sp>
        <p:nvSpPr>
          <p:cNvPr id="3" name="Content Placeholder 2"/>
          <p:cNvSpPr>
            <a:spLocks noGrp="1"/>
          </p:cNvSpPr>
          <p:nvPr>
            <p:ph idx="1"/>
          </p:nvPr>
        </p:nvSpPr>
        <p:spPr/>
        <p:txBody>
          <a:bodyPr>
            <a:normAutofit/>
          </a:bodyPr>
          <a:lstStyle/>
          <a:p>
            <a:r>
              <a:rPr lang="en-US" altLang="en-US" sz="3000" dirty="0" smtClean="0"/>
              <a:t>Show </a:t>
            </a:r>
            <a:r>
              <a:rPr lang="en-US" altLang="en-US" sz="3000" dirty="0"/>
              <a:t>experience in camping by doing the </a:t>
            </a:r>
            <a:r>
              <a:rPr lang="en-US" altLang="en-US" sz="3000" dirty="0" smtClean="0"/>
              <a:t>following:</a:t>
            </a:r>
          </a:p>
          <a:p>
            <a:pPr lvl="1"/>
            <a:r>
              <a:rPr lang="en-US" sz="2600" dirty="0"/>
              <a:t>On any of these camping experiences, perform a conservation project approved by the landowner or land managing agency. This can be done alone or with others.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2161583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9c. Conservation Project</a:t>
            </a:r>
            <a:endParaRPr lang="en-US" dirty="0"/>
          </a:p>
        </p:txBody>
      </p:sp>
      <p:pic>
        <p:nvPicPr>
          <p:cNvPr id="5" name="Picture 4"/>
          <p:cNvPicPr>
            <a:picLocks noChangeAspect="1"/>
          </p:cNvPicPr>
          <p:nvPr/>
        </p:nvPicPr>
        <p:blipFill>
          <a:blip r:embed="rId2"/>
          <a:stretch>
            <a:fillRect/>
          </a:stretch>
        </p:blipFill>
        <p:spPr>
          <a:xfrm>
            <a:off x="359141" y="1322879"/>
            <a:ext cx="2936647" cy="19577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3794" y="1322879"/>
            <a:ext cx="3503006" cy="19613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9032" y="3137886"/>
            <a:ext cx="2821519" cy="1762212"/>
          </a:xfrm>
          <a:prstGeom prst="rect">
            <a:avLst/>
          </a:prstGeom>
        </p:spPr>
      </p:pic>
    </p:spTree>
    <p:extLst>
      <p:ext uri="{BB962C8B-B14F-4D97-AF65-F5344CB8AC3E}">
        <p14:creationId xmlns:p14="http://schemas.microsoft.com/office/powerpoint/2010/main" val="24079859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10</a:t>
            </a:r>
            <a:endParaRPr lang="en-US" dirty="0"/>
          </a:p>
        </p:txBody>
      </p:sp>
      <p:sp>
        <p:nvSpPr>
          <p:cNvPr id="3" name="Content Placeholder 2"/>
          <p:cNvSpPr>
            <a:spLocks noGrp="1"/>
          </p:cNvSpPr>
          <p:nvPr>
            <p:ph idx="1"/>
          </p:nvPr>
        </p:nvSpPr>
        <p:spPr/>
        <p:txBody>
          <a:bodyPr>
            <a:normAutofit lnSpcReduction="10000"/>
          </a:bodyPr>
          <a:lstStyle/>
          <a:p>
            <a:r>
              <a:rPr lang="en-US" altLang="en-US" sz="3000" dirty="0" smtClean="0"/>
              <a:t>Discuss </a:t>
            </a:r>
            <a:r>
              <a:rPr lang="en-US" altLang="en-US" sz="3000" dirty="0"/>
              <a:t>how the things you did to earn this badge have taught you about personal health and safety, survival, public health, conservation, and good citizenship. In your discussion, tell how Scout spirit and the Scout Oath and Law apply to camping and outdoor ethics.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20987651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6522" y="225714"/>
            <a:ext cx="4708514" cy="763526"/>
          </a:xfrm>
        </p:spPr>
        <p:txBody>
          <a:bodyPr>
            <a:normAutofit fontScale="90000"/>
          </a:bodyPr>
          <a:lstStyle/>
          <a:p>
            <a:r>
              <a:rPr lang="en-US" dirty="0" smtClean="0"/>
              <a:t>10. What Have You Learned?</a:t>
            </a:r>
            <a:endParaRPr lang="en-US" dirty="0"/>
          </a:p>
        </p:txBody>
      </p:sp>
      <p:sp>
        <p:nvSpPr>
          <p:cNvPr id="3" name="Content Placeholder 2"/>
          <p:cNvSpPr>
            <a:spLocks noGrp="1"/>
          </p:cNvSpPr>
          <p:nvPr>
            <p:ph idx="1"/>
          </p:nvPr>
        </p:nvSpPr>
        <p:spPr/>
        <p:txBody>
          <a:bodyPr/>
          <a:lstStyle/>
          <a:p>
            <a:pPr marL="0" indent="0">
              <a:buNone/>
            </a:pPr>
            <a:r>
              <a:rPr lang="en-US" dirty="0"/>
              <a:t>This one is on you! What were some of the things you did in earning this badge? What have been some of your favorite moments while camping? How did you show scout spirit in overcoming the outdoor challenges you encountered? Do you like camping any more now than when you started?</a:t>
            </a:r>
          </a:p>
        </p:txBody>
      </p:sp>
    </p:spTree>
    <p:extLst>
      <p:ext uri="{BB962C8B-B14F-4D97-AF65-F5344CB8AC3E}">
        <p14:creationId xmlns:p14="http://schemas.microsoft.com/office/powerpoint/2010/main" val="1175732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1c</a:t>
            </a:r>
            <a:endParaRPr lang="en-US" dirty="0"/>
          </a:p>
        </p:txBody>
      </p:sp>
      <p:sp>
        <p:nvSpPr>
          <p:cNvPr id="3" name="Content Placeholder 2"/>
          <p:cNvSpPr>
            <a:spLocks noGrp="1"/>
          </p:cNvSpPr>
          <p:nvPr>
            <p:ph idx="1"/>
          </p:nvPr>
        </p:nvSpPr>
        <p:spPr/>
        <p:txBody>
          <a:bodyPr>
            <a:normAutofit fontScale="92500" lnSpcReduction="10000"/>
          </a:bodyPr>
          <a:lstStyle/>
          <a:p>
            <a:r>
              <a:rPr lang="en-US" altLang="en-US" sz="3300" dirty="0" smtClean="0"/>
              <a:t>Show </a:t>
            </a:r>
            <a:r>
              <a:rPr lang="en-US" altLang="en-US" sz="3300" dirty="0"/>
              <a:t>that you know first aid for and how to prevent injuries or illnesses that could occur while camping, including hypothermia, frostbite, heat reactions, dehydration, altitude sickness, insect stings, tick bites, snakebite, blisters, and hyperventilation.</a:t>
            </a:r>
          </a:p>
          <a:p>
            <a:endParaRPr lang="en-US" altLang="en-US" dirty="0" smtClean="0"/>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2660918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 First Aid</a:t>
            </a:r>
            <a:endParaRPr lang="en-US" dirty="0"/>
          </a:p>
        </p:txBody>
      </p:sp>
      <p:sp>
        <p:nvSpPr>
          <p:cNvPr id="3" name="Content Placeholder 2"/>
          <p:cNvSpPr>
            <a:spLocks noGrp="1"/>
          </p:cNvSpPr>
          <p:nvPr>
            <p:ph sz="half" idx="1"/>
          </p:nvPr>
        </p:nvSpPr>
        <p:spPr>
          <a:xfrm>
            <a:off x="457200" y="1407781"/>
            <a:ext cx="4038600" cy="3394472"/>
          </a:xfrm>
        </p:spPr>
        <p:txBody>
          <a:bodyPr>
            <a:normAutofit fontScale="77500" lnSpcReduction="20000"/>
          </a:bodyPr>
          <a:lstStyle/>
          <a:p>
            <a:r>
              <a:rPr lang="en-US" altLang="en-US" dirty="0" smtClean="0">
                <a:solidFill>
                  <a:srgbClr val="002060"/>
                </a:solidFill>
              </a:rPr>
              <a:t>Hypothermia</a:t>
            </a:r>
          </a:p>
          <a:p>
            <a:r>
              <a:rPr lang="en-US" altLang="en-US" dirty="0" smtClean="0">
                <a:solidFill>
                  <a:srgbClr val="002060"/>
                </a:solidFill>
              </a:rPr>
              <a:t>Heatstroke </a:t>
            </a:r>
            <a:r>
              <a:rPr lang="en-US" altLang="en-US" dirty="0">
                <a:solidFill>
                  <a:srgbClr val="002060"/>
                </a:solidFill>
              </a:rPr>
              <a:t>and heat </a:t>
            </a:r>
            <a:r>
              <a:rPr lang="en-US" altLang="en-US" dirty="0" smtClean="0">
                <a:solidFill>
                  <a:srgbClr val="002060"/>
                </a:solidFill>
              </a:rPr>
              <a:t>exhaustion</a:t>
            </a:r>
          </a:p>
          <a:p>
            <a:r>
              <a:rPr lang="en-US" altLang="en-US" dirty="0" smtClean="0">
                <a:solidFill>
                  <a:srgbClr val="002060"/>
                </a:solidFill>
              </a:rPr>
              <a:t>Frostbite</a:t>
            </a:r>
          </a:p>
          <a:p>
            <a:r>
              <a:rPr lang="en-US" altLang="en-US" dirty="0" smtClean="0">
                <a:solidFill>
                  <a:srgbClr val="002060"/>
                </a:solidFill>
              </a:rPr>
              <a:t>Dehydration</a:t>
            </a:r>
          </a:p>
          <a:p>
            <a:r>
              <a:rPr lang="en-US" altLang="en-US" dirty="0" smtClean="0">
                <a:solidFill>
                  <a:srgbClr val="002060"/>
                </a:solidFill>
              </a:rPr>
              <a:t>Sunburn</a:t>
            </a:r>
          </a:p>
          <a:p>
            <a:r>
              <a:rPr lang="en-US" altLang="en-US" dirty="0" smtClean="0">
                <a:solidFill>
                  <a:srgbClr val="002060"/>
                </a:solidFill>
              </a:rPr>
              <a:t>Insect </a:t>
            </a:r>
            <a:r>
              <a:rPr lang="en-US" altLang="en-US" dirty="0">
                <a:solidFill>
                  <a:srgbClr val="002060"/>
                </a:solidFill>
              </a:rPr>
              <a:t>stings and tick </a:t>
            </a:r>
            <a:r>
              <a:rPr lang="en-US" altLang="en-US" dirty="0" smtClean="0">
                <a:solidFill>
                  <a:srgbClr val="002060"/>
                </a:solidFill>
              </a:rPr>
              <a:t>bites</a:t>
            </a:r>
          </a:p>
          <a:p>
            <a:r>
              <a:rPr lang="en-US" altLang="en-US" dirty="0" smtClean="0">
                <a:solidFill>
                  <a:srgbClr val="002060"/>
                </a:solidFill>
              </a:rPr>
              <a:t>Snakebite</a:t>
            </a:r>
          </a:p>
          <a:p>
            <a:r>
              <a:rPr lang="en-US" altLang="en-US" dirty="0" smtClean="0">
                <a:solidFill>
                  <a:srgbClr val="002060"/>
                </a:solidFill>
              </a:rPr>
              <a:t>Blisters</a:t>
            </a:r>
          </a:p>
          <a:p>
            <a:r>
              <a:rPr lang="en-US" altLang="en-US" dirty="0" smtClean="0">
                <a:solidFill>
                  <a:srgbClr val="002060"/>
                </a:solidFill>
              </a:rPr>
              <a:t>Altitude </a:t>
            </a:r>
            <a:r>
              <a:rPr lang="en-US" altLang="en-US" dirty="0">
                <a:solidFill>
                  <a:srgbClr val="002060"/>
                </a:solidFill>
              </a:rPr>
              <a:t>sickness.</a:t>
            </a:r>
            <a:endParaRPr lang="en-US" dirty="0">
              <a:solidFill>
                <a:srgbClr val="002060"/>
              </a:solidFill>
            </a:endParaRPr>
          </a:p>
        </p:txBody>
      </p:sp>
      <p:sp>
        <p:nvSpPr>
          <p:cNvPr id="4" name="Content Placeholder 3"/>
          <p:cNvSpPr>
            <a:spLocks noGrp="1"/>
          </p:cNvSpPr>
          <p:nvPr>
            <p:ph sz="half" idx="2"/>
          </p:nvPr>
        </p:nvSpPr>
        <p:spPr>
          <a:xfrm>
            <a:off x="4648200" y="1407781"/>
            <a:ext cx="4038600" cy="3186842"/>
          </a:xfrm>
        </p:spPr>
        <p:txBody>
          <a:bodyPr>
            <a:normAutofit fontScale="77500" lnSpcReduction="20000"/>
          </a:bodyPr>
          <a:lstStyle/>
          <a:p>
            <a:r>
              <a:rPr lang="en-US" dirty="0" smtClean="0">
                <a:solidFill>
                  <a:srgbClr val="002060"/>
                </a:solidFill>
              </a:rPr>
              <a:t>First aid requirements for Tenderfoot, 2</a:t>
            </a:r>
            <a:r>
              <a:rPr lang="en-US" baseline="30000" dirty="0" smtClean="0">
                <a:solidFill>
                  <a:srgbClr val="002060"/>
                </a:solidFill>
              </a:rPr>
              <a:t>nd</a:t>
            </a:r>
            <a:r>
              <a:rPr lang="en-US" dirty="0" smtClean="0">
                <a:solidFill>
                  <a:srgbClr val="002060"/>
                </a:solidFill>
              </a:rPr>
              <a:t> Class, First Class, and the First Aid Merit Badge cover all of these except for altitude sickness.</a:t>
            </a:r>
            <a:endParaRPr lang="en-US" dirty="0">
              <a:solidFill>
                <a:srgbClr val="002060"/>
              </a:solidFill>
            </a:endParaRPr>
          </a:p>
        </p:txBody>
      </p:sp>
    </p:spTree>
    <p:extLst>
      <p:ext uri="{BB962C8B-B14F-4D97-AF65-F5344CB8AC3E}">
        <p14:creationId xmlns:p14="http://schemas.microsoft.com/office/powerpoint/2010/main" val="1721800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Altitude Sickness</a:t>
            </a:r>
            <a:endParaRPr lang="en-US" dirty="0"/>
          </a:p>
        </p:txBody>
      </p:sp>
      <p:sp>
        <p:nvSpPr>
          <p:cNvPr id="3" name="Content Placeholder 2"/>
          <p:cNvSpPr>
            <a:spLocks noGrp="1"/>
          </p:cNvSpPr>
          <p:nvPr>
            <p:ph idx="1"/>
          </p:nvPr>
        </p:nvSpPr>
        <p:spPr/>
        <p:txBody>
          <a:bodyPr>
            <a:normAutofit fontScale="70000" lnSpcReduction="20000"/>
          </a:bodyPr>
          <a:lstStyle/>
          <a:p>
            <a:r>
              <a:rPr lang="en-US" altLang="en-US" dirty="0" smtClean="0">
                <a:latin typeface="Arial Unicode MS" panose="020B0604020202020204" pitchFamily="34" charset="-128"/>
              </a:rPr>
              <a:t>Camping </a:t>
            </a:r>
            <a:r>
              <a:rPr lang="en-US" altLang="en-US" dirty="0">
                <a:latin typeface="Arial Unicode MS" panose="020B0604020202020204" pitchFamily="34" charset="-128"/>
              </a:rPr>
              <a:t>may take you to high places where </a:t>
            </a:r>
            <a:r>
              <a:rPr lang="en-US" altLang="en-US" i="1" dirty="0">
                <a:latin typeface="Arial Unicode MS" panose="020B0604020202020204" pitchFamily="34" charset="-128"/>
              </a:rPr>
              <a:t>altitude sickness</a:t>
            </a:r>
            <a:r>
              <a:rPr lang="en-US" altLang="en-US" dirty="0">
                <a:latin typeface="Arial Unicode MS" panose="020B0604020202020204" pitchFamily="34" charset="-128"/>
              </a:rPr>
              <a:t> (also known as </a:t>
            </a:r>
            <a:r>
              <a:rPr lang="en-US" altLang="en-US" i="1" dirty="0">
                <a:latin typeface="Arial Unicode MS" panose="020B0604020202020204" pitchFamily="34" charset="-128"/>
              </a:rPr>
              <a:t>AMS</a:t>
            </a:r>
            <a:r>
              <a:rPr lang="en-US" altLang="en-US" dirty="0">
                <a:latin typeface="Arial Unicode MS" panose="020B0604020202020204" pitchFamily="34" charset="-128"/>
              </a:rPr>
              <a:t>, or </a:t>
            </a:r>
            <a:r>
              <a:rPr lang="en-US" altLang="en-US" i="1" dirty="0">
                <a:latin typeface="Arial Unicode MS" panose="020B0604020202020204" pitchFamily="34" charset="-128"/>
              </a:rPr>
              <a:t>Acute Mountain Sickness</a:t>
            </a:r>
            <a:r>
              <a:rPr lang="en-US" altLang="en-US" dirty="0">
                <a:latin typeface="Arial Unicode MS" panose="020B0604020202020204" pitchFamily="34" charset="-128"/>
              </a:rPr>
              <a:t>) can be a concern. </a:t>
            </a:r>
            <a:endParaRPr lang="en-US" altLang="en-US" dirty="0" smtClean="0">
              <a:latin typeface="Arial Unicode MS" panose="020B0604020202020204" pitchFamily="34" charset="-128"/>
            </a:endParaRPr>
          </a:p>
          <a:p>
            <a:r>
              <a:rPr lang="en-US" altLang="en-US" dirty="0" smtClean="0">
                <a:latin typeface="Arial Unicode MS" panose="020B0604020202020204" pitchFamily="34" charset="-128"/>
              </a:rPr>
              <a:t>Altitude </a:t>
            </a:r>
            <a:r>
              <a:rPr lang="en-US" altLang="en-US" dirty="0">
                <a:latin typeface="Arial Unicode MS" panose="020B0604020202020204" pitchFamily="34" charset="-128"/>
              </a:rPr>
              <a:t>sickness is seldom a problem for people at elevations of less than 8,000 feet above sea level. </a:t>
            </a:r>
            <a:endParaRPr lang="en-US" altLang="en-US" dirty="0" smtClean="0">
              <a:latin typeface="Arial Unicode MS" panose="020B0604020202020204" pitchFamily="34" charset="-128"/>
            </a:endParaRPr>
          </a:p>
          <a:p>
            <a:r>
              <a:rPr lang="en-US" altLang="en-US" dirty="0" smtClean="0">
                <a:latin typeface="Arial Unicode MS" panose="020B0604020202020204" pitchFamily="34" charset="-128"/>
              </a:rPr>
              <a:t>High altitudes </a:t>
            </a:r>
            <a:r>
              <a:rPr lang="en-US" altLang="en-US" dirty="0">
                <a:latin typeface="Arial Unicode MS" panose="020B0604020202020204" pitchFamily="34" charset="-128"/>
              </a:rPr>
              <a:t>may leave you short of breath </a:t>
            </a:r>
            <a:r>
              <a:rPr lang="en-US" altLang="en-US" dirty="0" smtClean="0">
                <a:latin typeface="Arial Unicode MS" panose="020B0604020202020204" pitchFamily="34" charset="-128"/>
              </a:rPr>
              <a:t>due to less </a:t>
            </a:r>
            <a:r>
              <a:rPr lang="en-US" altLang="en-US" dirty="0">
                <a:latin typeface="Arial Unicode MS" panose="020B0604020202020204" pitchFamily="34" charset="-128"/>
              </a:rPr>
              <a:t>oxygen. </a:t>
            </a:r>
            <a:endParaRPr lang="en-US" altLang="en-US" dirty="0" smtClean="0">
              <a:latin typeface="Arial Unicode MS" panose="020B0604020202020204" pitchFamily="34" charset="-128"/>
            </a:endParaRPr>
          </a:p>
          <a:p>
            <a:r>
              <a:rPr lang="en-US" altLang="en-US" dirty="0" smtClean="0">
                <a:latin typeface="Arial Unicode MS" panose="020B0604020202020204" pitchFamily="34" charset="-128"/>
              </a:rPr>
              <a:t>Your </a:t>
            </a:r>
            <a:r>
              <a:rPr lang="en-US" altLang="en-US" dirty="0">
                <a:latin typeface="Arial Unicode MS" panose="020B0604020202020204" pitchFamily="34" charset="-128"/>
              </a:rPr>
              <a:t>body will </a:t>
            </a:r>
            <a:r>
              <a:rPr lang="en-US" altLang="en-US" i="1" dirty="0">
                <a:latin typeface="Arial Unicode MS" panose="020B0604020202020204" pitchFamily="34" charset="-128"/>
              </a:rPr>
              <a:t>acclimate</a:t>
            </a:r>
            <a:r>
              <a:rPr lang="en-US" altLang="en-US" dirty="0">
                <a:latin typeface="Arial Unicode MS" panose="020B0604020202020204" pitchFamily="34" charset="-128"/>
              </a:rPr>
              <a:t> to higher altitudes </a:t>
            </a:r>
            <a:r>
              <a:rPr lang="en-US" altLang="en-US" dirty="0" smtClean="0">
                <a:latin typeface="Arial Unicode MS" panose="020B0604020202020204" pitchFamily="34" charset="-128"/>
              </a:rPr>
              <a:t>within a few days by </a:t>
            </a:r>
            <a:r>
              <a:rPr lang="en-US" altLang="en-US" dirty="0">
                <a:latin typeface="Arial Unicode MS" panose="020B0604020202020204" pitchFamily="34" charset="-128"/>
              </a:rPr>
              <a:t>producing extra red blood cells to carry more </a:t>
            </a:r>
            <a:r>
              <a:rPr lang="en-US" altLang="en-US" dirty="0" smtClean="0">
                <a:latin typeface="Arial Unicode MS" panose="020B0604020202020204" pitchFamily="34" charset="-128"/>
              </a:rPr>
              <a:t>oxygen. </a:t>
            </a:r>
          </a:p>
          <a:p>
            <a:r>
              <a:rPr lang="en-US" altLang="en-US" dirty="0" smtClean="0">
                <a:latin typeface="Arial Unicode MS" panose="020B0604020202020204" pitchFamily="34" charset="-128"/>
              </a:rPr>
              <a:t>To </a:t>
            </a:r>
            <a:r>
              <a:rPr lang="en-US" altLang="en-US" dirty="0">
                <a:latin typeface="Arial Unicode MS" panose="020B0604020202020204" pitchFamily="34" charset="-128"/>
              </a:rPr>
              <a:t>help prevent altitude </a:t>
            </a:r>
            <a:r>
              <a:rPr lang="en-US" altLang="en-US" dirty="0" smtClean="0">
                <a:latin typeface="Arial Unicode MS" panose="020B0604020202020204" pitchFamily="34" charset="-128"/>
              </a:rPr>
              <a:t>sickness:</a:t>
            </a:r>
          </a:p>
          <a:p>
            <a:pPr lvl="1"/>
            <a:r>
              <a:rPr lang="en-US" altLang="en-US" dirty="0" smtClean="0">
                <a:latin typeface="Arial Unicode MS" panose="020B0604020202020204" pitchFamily="34" charset="-128"/>
              </a:rPr>
              <a:t>Drink </a:t>
            </a:r>
            <a:r>
              <a:rPr lang="en-US" altLang="en-US" dirty="0">
                <a:latin typeface="Arial Unicode MS" panose="020B0604020202020204" pitchFamily="34" charset="-128"/>
              </a:rPr>
              <a:t>plenty of fluids. </a:t>
            </a:r>
            <a:endParaRPr lang="en-US" altLang="en-US" dirty="0" smtClean="0">
              <a:latin typeface="Arial Unicode MS" panose="020B0604020202020204" pitchFamily="34" charset="-128"/>
            </a:endParaRPr>
          </a:p>
          <a:p>
            <a:pPr lvl="1"/>
            <a:r>
              <a:rPr lang="en-US" altLang="en-US" dirty="0" smtClean="0">
                <a:latin typeface="Arial Unicode MS" panose="020B0604020202020204" pitchFamily="34" charset="-128"/>
              </a:rPr>
              <a:t>Ascend gradually and permit </a:t>
            </a:r>
            <a:r>
              <a:rPr lang="en-US" altLang="en-US" dirty="0">
                <a:latin typeface="Arial Unicode MS" panose="020B0604020202020204" pitchFamily="34" charset="-128"/>
              </a:rPr>
              <a:t>your body to acclimate </a:t>
            </a:r>
            <a:r>
              <a:rPr lang="en-US" altLang="en-US" dirty="0" smtClean="0">
                <a:latin typeface="Arial Unicode MS" panose="020B0604020202020204" pitchFamily="34" charset="-128"/>
              </a:rPr>
              <a:t>as </a:t>
            </a:r>
            <a:r>
              <a:rPr lang="en-US" altLang="en-US" dirty="0">
                <a:latin typeface="Arial Unicode MS" panose="020B0604020202020204" pitchFamily="34" charset="-128"/>
              </a:rPr>
              <a:t>you go </a:t>
            </a:r>
            <a:r>
              <a:rPr lang="en-US" altLang="en-US" dirty="0" smtClean="0">
                <a:latin typeface="Arial Unicode MS" panose="020B0604020202020204" pitchFamily="34" charset="-128"/>
              </a:rPr>
              <a:t>higher</a:t>
            </a:r>
            <a:r>
              <a:rPr lang="en-US" altLang="en-US"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increase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your altitude by </a:t>
            </a:r>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no more than 1,000 feet/day).</a:t>
            </a:r>
            <a:endParaRPr lang="en-US" dirty="0"/>
          </a:p>
        </p:txBody>
      </p:sp>
    </p:spTree>
    <p:extLst>
      <p:ext uri="{BB962C8B-B14F-4D97-AF65-F5344CB8AC3E}">
        <p14:creationId xmlns:p14="http://schemas.microsoft.com/office/powerpoint/2010/main" val="946292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p:txBody>
          <a:bodyPr/>
          <a:lstStyle/>
          <a:p>
            <a:r>
              <a:rPr lang="en-US" altLang="en-US" dirty="0" smtClean="0"/>
              <a:t>Learn </a:t>
            </a:r>
            <a:r>
              <a:rPr lang="en-US" altLang="en-US" dirty="0"/>
              <a:t>the Leave No Trace principles and the Outdoor Code and explain what they mean. Write a personal plan for implementing these principles on your next outing.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2230598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879" y="222157"/>
            <a:ext cx="8093365" cy="763525"/>
          </a:xfrm>
        </p:spPr>
        <p:txBody>
          <a:bodyPr>
            <a:normAutofit fontScale="90000"/>
          </a:bodyPr>
          <a:lstStyle/>
          <a:p>
            <a:r>
              <a:rPr lang="en-US" dirty="0" smtClean="0"/>
              <a:t>2. Leave No Trace</a:t>
            </a:r>
            <a:br>
              <a:rPr lang="en-US" dirty="0" smtClean="0"/>
            </a:br>
            <a:r>
              <a:rPr lang="en-US" dirty="0" smtClean="0"/>
              <a:t>Outdoor Code</a:t>
            </a:r>
            <a:endParaRPr lang="en-US" dirty="0"/>
          </a:p>
        </p:txBody>
      </p:sp>
      <p:sp>
        <p:nvSpPr>
          <p:cNvPr id="3" name="Text Placeholder 2"/>
          <p:cNvSpPr>
            <a:spLocks noGrp="1"/>
          </p:cNvSpPr>
          <p:nvPr>
            <p:ph type="body" idx="1"/>
          </p:nvPr>
        </p:nvSpPr>
        <p:spPr>
          <a:xfrm>
            <a:off x="536879" y="1371780"/>
            <a:ext cx="4040188" cy="479822"/>
          </a:xfrm>
        </p:spPr>
        <p:txBody>
          <a:bodyPr/>
          <a:lstStyle/>
          <a:p>
            <a:r>
              <a:rPr lang="en-US" dirty="0" smtClean="0"/>
              <a:t>Leave No Trace</a:t>
            </a:r>
            <a:endParaRPr lang="en-US" dirty="0"/>
          </a:p>
        </p:txBody>
      </p:sp>
      <p:sp>
        <p:nvSpPr>
          <p:cNvPr id="4" name="Content Placeholder 3"/>
          <p:cNvSpPr>
            <a:spLocks noGrp="1"/>
          </p:cNvSpPr>
          <p:nvPr>
            <p:ph sz="half" idx="2"/>
          </p:nvPr>
        </p:nvSpPr>
        <p:spPr>
          <a:xfrm>
            <a:off x="536879" y="1874423"/>
            <a:ext cx="4040188" cy="2812475"/>
          </a:xfrm>
        </p:spPr>
        <p:txBody>
          <a:bodyPr>
            <a:normAutofit fontScale="85000" lnSpcReduction="10000"/>
          </a:bodyPr>
          <a:lstStyle/>
          <a:p>
            <a:pPr algn="l"/>
            <a:r>
              <a:rPr lang="en-US" dirty="0"/>
              <a:t>Plan ahead and </a:t>
            </a:r>
            <a:r>
              <a:rPr lang="en-US" dirty="0" smtClean="0"/>
              <a:t>prepare.</a:t>
            </a:r>
            <a:endParaRPr lang="en-US" dirty="0"/>
          </a:p>
          <a:p>
            <a:pPr algn="l"/>
            <a:r>
              <a:rPr lang="en-US" dirty="0"/>
              <a:t>Travel and camp on durable </a:t>
            </a:r>
            <a:r>
              <a:rPr lang="en-US" dirty="0" smtClean="0"/>
              <a:t>surfaces.</a:t>
            </a:r>
            <a:endParaRPr lang="en-US" dirty="0"/>
          </a:p>
          <a:p>
            <a:pPr algn="l"/>
            <a:r>
              <a:rPr lang="en-US" dirty="0"/>
              <a:t>Dispose of waste </a:t>
            </a:r>
            <a:r>
              <a:rPr lang="en-US" dirty="0" smtClean="0"/>
              <a:t>properly.</a:t>
            </a:r>
            <a:endParaRPr lang="en-US" dirty="0"/>
          </a:p>
          <a:p>
            <a:pPr algn="l"/>
            <a:r>
              <a:rPr lang="en-US" dirty="0"/>
              <a:t>Leave what you </a:t>
            </a:r>
            <a:r>
              <a:rPr lang="en-US" dirty="0" smtClean="0"/>
              <a:t>find.</a:t>
            </a:r>
            <a:endParaRPr lang="en-US" dirty="0"/>
          </a:p>
          <a:p>
            <a:pPr algn="l"/>
            <a:r>
              <a:rPr lang="en-US" dirty="0"/>
              <a:t>Minimize campfire </a:t>
            </a:r>
            <a:r>
              <a:rPr lang="en-US" dirty="0" smtClean="0"/>
              <a:t>impacts.</a:t>
            </a:r>
            <a:endParaRPr lang="en-US" dirty="0"/>
          </a:p>
          <a:p>
            <a:pPr algn="l"/>
            <a:r>
              <a:rPr lang="en-US" dirty="0"/>
              <a:t>Respect </a:t>
            </a:r>
            <a:r>
              <a:rPr lang="en-US" dirty="0" smtClean="0"/>
              <a:t>wildlife.</a:t>
            </a:r>
            <a:endParaRPr lang="en-US" dirty="0"/>
          </a:p>
          <a:p>
            <a:pPr algn="l"/>
            <a:r>
              <a:rPr lang="en-US" dirty="0"/>
              <a:t>Be considerate of other </a:t>
            </a:r>
            <a:r>
              <a:rPr lang="en-US" dirty="0" smtClean="0"/>
              <a:t>visitors.</a:t>
            </a:r>
            <a:endParaRPr lang="en-US" dirty="0"/>
          </a:p>
          <a:p>
            <a:pPr algn="l"/>
            <a:endParaRPr lang="en-US" dirty="0"/>
          </a:p>
        </p:txBody>
      </p:sp>
      <p:sp>
        <p:nvSpPr>
          <p:cNvPr id="5" name="Text Placeholder 4"/>
          <p:cNvSpPr>
            <a:spLocks noGrp="1"/>
          </p:cNvSpPr>
          <p:nvPr>
            <p:ph type="body" sz="quarter" idx="3"/>
          </p:nvPr>
        </p:nvSpPr>
        <p:spPr>
          <a:xfrm>
            <a:off x="4571999" y="1363108"/>
            <a:ext cx="4041775" cy="479822"/>
          </a:xfrm>
        </p:spPr>
        <p:txBody>
          <a:bodyPr/>
          <a:lstStyle/>
          <a:p>
            <a:r>
              <a:rPr lang="en-US" dirty="0" smtClean="0"/>
              <a:t>Outdoor Code</a:t>
            </a:r>
            <a:endParaRPr lang="en-US" dirty="0"/>
          </a:p>
        </p:txBody>
      </p:sp>
      <p:sp>
        <p:nvSpPr>
          <p:cNvPr id="6" name="Content Placeholder 5"/>
          <p:cNvSpPr>
            <a:spLocks noGrp="1"/>
          </p:cNvSpPr>
          <p:nvPr>
            <p:ph sz="quarter" idx="4"/>
          </p:nvPr>
        </p:nvSpPr>
        <p:spPr>
          <a:xfrm>
            <a:off x="4571998" y="1874423"/>
            <a:ext cx="4041775" cy="2748691"/>
          </a:xfrm>
        </p:spPr>
        <p:txBody>
          <a:bodyPr>
            <a:normAutofit lnSpcReduction="10000"/>
          </a:bodyPr>
          <a:lstStyle/>
          <a:p>
            <a:pPr algn="l"/>
            <a:r>
              <a:rPr lang="en-US" sz="2000" dirty="0" smtClean="0"/>
              <a:t>As </a:t>
            </a:r>
            <a:r>
              <a:rPr lang="en-US" sz="2000" dirty="0"/>
              <a:t>an American, I will do my best </a:t>
            </a:r>
            <a:r>
              <a:rPr lang="en-US" sz="2000" dirty="0" smtClean="0"/>
              <a:t>to:</a:t>
            </a:r>
          </a:p>
          <a:p>
            <a:pPr lvl="1" algn="l"/>
            <a:r>
              <a:rPr lang="en-US" dirty="0" smtClean="0"/>
              <a:t>Be </a:t>
            </a:r>
            <a:r>
              <a:rPr lang="en-US" dirty="0"/>
              <a:t>clean in my outdoor manners. </a:t>
            </a:r>
            <a:endParaRPr lang="en-US" dirty="0" smtClean="0"/>
          </a:p>
          <a:p>
            <a:pPr lvl="1" algn="l"/>
            <a:r>
              <a:rPr lang="en-US" dirty="0" smtClean="0"/>
              <a:t>Be </a:t>
            </a:r>
            <a:r>
              <a:rPr lang="en-US" dirty="0"/>
              <a:t>careful with </a:t>
            </a:r>
            <a:r>
              <a:rPr lang="en-US" dirty="0" smtClean="0"/>
              <a:t>fire.</a:t>
            </a:r>
          </a:p>
          <a:p>
            <a:pPr lvl="1" algn="l"/>
            <a:r>
              <a:rPr lang="en-US" dirty="0" smtClean="0"/>
              <a:t>Be </a:t>
            </a:r>
            <a:r>
              <a:rPr lang="en-US" dirty="0"/>
              <a:t>considerate in the outdoors</a:t>
            </a:r>
            <a:r>
              <a:rPr lang="en-US" dirty="0" smtClean="0"/>
              <a:t>.</a:t>
            </a:r>
          </a:p>
          <a:p>
            <a:pPr lvl="1" algn="l"/>
            <a:r>
              <a:rPr lang="en-US" dirty="0" smtClean="0"/>
              <a:t>Be </a:t>
            </a:r>
            <a:r>
              <a:rPr lang="en-US" dirty="0"/>
              <a:t>conservation minded.</a:t>
            </a:r>
          </a:p>
        </p:txBody>
      </p:sp>
    </p:spTree>
    <p:extLst>
      <p:ext uri="{BB962C8B-B14F-4D97-AF65-F5344CB8AC3E}">
        <p14:creationId xmlns:p14="http://schemas.microsoft.com/office/powerpoint/2010/main" val="4183988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Leave No Trace</a:t>
            </a:r>
            <a:endParaRPr lang="en-US" dirty="0"/>
          </a:p>
        </p:txBody>
      </p:sp>
      <p:sp>
        <p:nvSpPr>
          <p:cNvPr id="3" name="Content Placeholder 2"/>
          <p:cNvSpPr>
            <a:spLocks noGrp="1"/>
          </p:cNvSpPr>
          <p:nvPr>
            <p:ph idx="1"/>
          </p:nvPr>
        </p:nvSpPr>
        <p:spPr>
          <a:xfrm>
            <a:off x="98677" y="1335418"/>
            <a:ext cx="8946646" cy="3808082"/>
          </a:xfrm>
        </p:spPr>
        <p:txBody>
          <a:bodyPr>
            <a:normAutofit fontScale="62500" lnSpcReduction="20000"/>
          </a:bodyPr>
          <a:lstStyle/>
          <a:p>
            <a:r>
              <a:rPr lang="en-US" b="1" dirty="0" smtClean="0"/>
              <a:t>Plan </a:t>
            </a:r>
            <a:r>
              <a:rPr lang="en-US" b="1" dirty="0"/>
              <a:t>Ahead and </a:t>
            </a:r>
            <a:r>
              <a:rPr lang="en-US" b="1" dirty="0" smtClean="0"/>
              <a:t>Prepare:</a:t>
            </a:r>
            <a:endParaRPr lang="en-US" b="1" dirty="0"/>
          </a:p>
          <a:p>
            <a:pPr lvl="1"/>
            <a:r>
              <a:rPr lang="en-US" dirty="0"/>
              <a:t>Proper trip planning and preparation helps hikers and campers accomplish trip goals safely and enjoyably while minimizing damage to natural and cultural resources. Campers who plan ahead can avoid unexpected situations, and minimize their impact by complying with area regulations such as observing limitations on group size. Schedule your trek to avoid times of high use. Obtain permits or permission to use the area for your trek.</a:t>
            </a:r>
          </a:p>
          <a:p>
            <a:pPr lvl="1"/>
            <a:r>
              <a:rPr lang="en-US" dirty="0"/>
              <a:t>Proper planning </a:t>
            </a:r>
            <a:r>
              <a:rPr lang="en-US" dirty="0" smtClean="0"/>
              <a:t>ensures:</a:t>
            </a:r>
            <a:endParaRPr lang="en-US" dirty="0"/>
          </a:p>
          <a:p>
            <a:pPr lvl="2"/>
            <a:r>
              <a:rPr lang="en-US" dirty="0"/>
              <a:t>Low-risk adventures because campers obtained information concerning geography and weather and prepared accordingly</a:t>
            </a:r>
          </a:p>
          <a:p>
            <a:pPr lvl="2"/>
            <a:r>
              <a:rPr lang="en-US" dirty="0"/>
              <a:t>Properly located campsites because campers allotted enough time to reach their destination</a:t>
            </a:r>
          </a:p>
          <a:p>
            <a:pPr lvl="2"/>
            <a:r>
              <a:rPr lang="en-US" dirty="0"/>
              <a:t>Appropriate campfires and minimal trash because of careful meal planning and food repackaging and proper equipment</a:t>
            </a:r>
          </a:p>
          <a:p>
            <a:pPr lvl="2"/>
            <a:r>
              <a:rPr lang="en-US" dirty="0"/>
              <a:t>Comfortable and fun camping and hiking experiences because the outing matches the skill level of the participants</a:t>
            </a:r>
          </a:p>
          <a:p>
            <a:endParaRPr lang="en-US" dirty="0"/>
          </a:p>
        </p:txBody>
      </p:sp>
    </p:spTree>
    <p:extLst>
      <p:ext uri="{BB962C8B-B14F-4D97-AF65-F5344CB8AC3E}">
        <p14:creationId xmlns:p14="http://schemas.microsoft.com/office/powerpoint/2010/main" val="3482347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Leave No Trace</a:t>
            </a:r>
            <a:endParaRPr lang="en-US" dirty="0"/>
          </a:p>
        </p:txBody>
      </p:sp>
      <p:sp>
        <p:nvSpPr>
          <p:cNvPr id="3" name="Content Placeholder 2"/>
          <p:cNvSpPr>
            <a:spLocks noGrp="1"/>
          </p:cNvSpPr>
          <p:nvPr>
            <p:ph idx="1"/>
          </p:nvPr>
        </p:nvSpPr>
        <p:spPr>
          <a:xfrm>
            <a:off x="98677" y="1295947"/>
            <a:ext cx="8946646" cy="3847553"/>
          </a:xfrm>
        </p:spPr>
        <p:txBody>
          <a:bodyPr>
            <a:normAutofit fontScale="70000" lnSpcReduction="20000"/>
          </a:bodyPr>
          <a:lstStyle/>
          <a:p>
            <a:r>
              <a:rPr lang="en-US" b="1" dirty="0" smtClean="0"/>
              <a:t>Travel </a:t>
            </a:r>
            <a:r>
              <a:rPr lang="en-US" b="1" dirty="0"/>
              <a:t>and Camp on Durable Surfaces</a:t>
            </a:r>
          </a:p>
          <a:p>
            <a:pPr lvl="1"/>
            <a:r>
              <a:rPr lang="en-US" dirty="0"/>
              <a:t>Damage to land occurs when visitors trample vegetation or communities of organisms beyond recovery. The resulting barren areas develop into undesirable trails, campsites, and soil erosion.</a:t>
            </a:r>
          </a:p>
          <a:p>
            <a:pPr lvl="1"/>
            <a:r>
              <a:rPr lang="en-US" b="1" dirty="0"/>
              <a:t>Concentrate Activity, or Spread Out?</a:t>
            </a:r>
          </a:p>
          <a:p>
            <a:pPr lvl="2"/>
            <a:r>
              <a:rPr lang="en-US" dirty="0"/>
              <a:t>In high-use areas, campers should concentrate their activities where vegetation is already absent. Minimize resource damage by using existing trails and selecting designated or existing campsites. Keep campsites small by arranging tents in close proximity.</a:t>
            </a:r>
          </a:p>
          <a:p>
            <a:pPr lvl="2"/>
            <a:r>
              <a:rPr lang="en-US" dirty="0"/>
              <a:t>In more remote, less-traveled areas, campers should generally spread out. When hiking, take different paths to avoid creating new trails that cause erosion. When camping, disperse tents and cooking activities—and move camp daily to avoid creating permanent-looking campsites. Avoid places where impacts are just beginning to show. Always choose the most durable surfaces available: rock, gravel, sand, compacted soil, dry grasses, or snow.</a:t>
            </a:r>
          </a:p>
          <a:p>
            <a:endParaRPr lang="en-US" dirty="0"/>
          </a:p>
        </p:txBody>
      </p:sp>
    </p:spTree>
    <p:extLst>
      <p:ext uri="{BB962C8B-B14F-4D97-AF65-F5344CB8AC3E}">
        <p14:creationId xmlns:p14="http://schemas.microsoft.com/office/powerpoint/2010/main" val="429958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Camping  Merit Badge</a:t>
            </a:r>
          </a:p>
        </p:txBody>
      </p:sp>
      <p:sp>
        <p:nvSpPr>
          <p:cNvPr id="3" name="Content Placeholder 2"/>
          <p:cNvSpPr>
            <a:spLocks noGrp="1"/>
          </p:cNvSpPr>
          <p:nvPr>
            <p:ph idx="1"/>
          </p:nvPr>
        </p:nvSpPr>
        <p:spPr/>
        <p:txBody>
          <a:bodyPr>
            <a:normAutofit/>
          </a:bodyPr>
          <a:lstStyle/>
          <a:p>
            <a:pPr marL="0" lvl="0" indent="0" eaLnBrk="0" fontAlgn="base" hangingPunct="0">
              <a:spcBef>
                <a:spcPct val="0"/>
              </a:spcBef>
              <a:spcAft>
                <a:spcPct val="0"/>
              </a:spcAft>
              <a:buNone/>
            </a:pPr>
            <a:endParaRPr lang="en-US" altLang="en-US" sz="800" dirty="0">
              <a:solidFill>
                <a:schemeClr val="tx1"/>
              </a:solidFill>
              <a:latin typeface="Arial" panose="020B0604020202020204" pitchFamily="34" charset="0"/>
            </a:endParaRPr>
          </a:p>
          <a:p>
            <a:pPr marL="228600" lvl="0" indent="-228600" eaLnBrk="0" fontAlgn="base" hangingPunct="0">
              <a:spcBef>
                <a:spcPct val="0"/>
              </a:spcBef>
              <a:spcAft>
                <a:spcPct val="0"/>
              </a:spcAft>
              <a:buFont typeface="+mj-lt"/>
              <a:buAutoNum type="arabicPeriod"/>
            </a:pPr>
            <a:r>
              <a:rPr lang="en-US" altLang="en-US" sz="1600" dirty="0"/>
              <a:t>Do the following:</a:t>
            </a:r>
          </a:p>
          <a:p>
            <a:pPr marL="800100" lvl="1" indent="-342900" eaLnBrk="0" fontAlgn="base" hangingPunct="0">
              <a:spcBef>
                <a:spcPct val="0"/>
              </a:spcBef>
              <a:spcAft>
                <a:spcPct val="0"/>
              </a:spcAft>
              <a:buFont typeface="+mj-lt"/>
              <a:buAutoNum type="alphaLcPeriod"/>
            </a:pPr>
            <a:r>
              <a:rPr lang="en-US" altLang="en-US" sz="1600" dirty="0"/>
              <a:t>Explain to your counselor the most likely hazards you may encounter while participating in camping activities and what you should do to anticipate, help prevent, mitigate, and respond to these hazards. </a:t>
            </a:r>
          </a:p>
          <a:p>
            <a:pPr marL="800100" lvl="1" indent="-342900" eaLnBrk="0" fontAlgn="base" hangingPunct="0">
              <a:spcBef>
                <a:spcPct val="0"/>
              </a:spcBef>
              <a:spcAft>
                <a:spcPct val="0"/>
              </a:spcAft>
              <a:buFont typeface="+mj-lt"/>
              <a:buAutoNum type="alphaLcPeriod"/>
            </a:pPr>
            <a:r>
              <a:rPr lang="en-US" altLang="en-US" sz="1600" dirty="0"/>
              <a:t>Discuss with your counselor why it is important to be aware of weather conditions before and during your camping activities. Tell how you can prepare should the weather turn bad during your campouts. </a:t>
            </a:r>
          </a:p>
          <a:p>
            <a:pPr marL="800100" lvl="1" indent="-342900" eaLnBrk="0" fontAlgn="base" hangingPunct="0">
              <a:spcBef>
                <a:spcPct val="0"/>
              </a:spcBef>
              <a:spcAft>
                <a:spcPct val="0"/>
              </a:spcAft>
              <a:buFont typeface="+mj-lt"/>
              <a:buAutoNum type="alphaLcPeriod"/>
            </a:pPr>
            <a:r>
              <a:rPr lang="en-US" altLang="en-US" sz="1600" dirty="0"/>
              <a:t>Show that you know first aid for and how to prevent injuries or illnesses that could occur while camping, including hypothermia, frostbite, heat reactions, dehydration, altitude sickness, insect stings, tick bites, snakebite, blisters, and hyperventilation.</a:t>
            </a:r>
          </a:p>
          <a:p>
            <a:pPr marL="228600" lvl="0" indent="-228600" eaLnBrk="0" fontAlgn="base" hangingPunct="0">
              <a:spcBef>
                <a:spcPct val="0"/>
              </a:spcBef>
              <a:spcAft>
                <a:spcPct val="0"/>
              </a:spcAft>
              <a:buFont typeface="+mj-lt"/>
              <a:buAutoNum type="arabicPeriod"/>
            </a:pPr>
            <a:r>
              <a:rPr lang="en-US" altLang="en-US" sz="1600" dirty="0"/>
              <a:t>Learn the Leave No Trace principles and the Outdoor Code and explain what they mean. Write a personal plan for implementing these principles on your next outing. </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431" y="201485"/>
            <a:ext cx="809685" cy="822911"/>
          </a:xfrm>
          <a:prstGeom prst="rect">
            <a:avLst/>
          </a:prstGeom>
        </p:spPr>
      </p:pic>
    </p:spTree>
    <p:extLst>
      <p:ext uri="{BB962C8B-B14F-4D97-AF65-F5344CB8AC3E}">
        <p14:creationId xmlns:p14="http://schemas.microsoft.com/office/powerpoint/2010/main" val="20818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Leave No Trace</a:t>
            </a:r>
            <a:endParaRPr lang="en-US" dirty="0"/>
          </a:p>
        </p:txBody>
      </p:sp>
      <p:sp>
        <p:nvSpPr>
          <p:cNvPr id="3" name="Content Placeholder 2"/>
          <p:cNvSpPr>
            <a:spLocks noGrp="1"/>
          </p:cNvSpPr>
          <p:nvPr>
            <p:ph idx="1"/>
          </p:nvPr>
        </p:nvSpPr>
        <p:spPr>
          <a:xfrm>
            <a:off x="98677" y="1289371"/>
            <a:ext cx="8946646" cy="3802324"/>
          </a:xfrm>
        </p:spPr>
        <p:txBody>
          <a:bodyPr>
            <a:normAutofit fontScale="70000" lnSpcReduction="20000"/>
          </a:bodyPr>
          <a:lstStyle/>
          <a:p>
            <a:r>
              <a:rPr lang="en-US" b="1" dirty="0" smtClean="0"/>
              <a:t>Dispose </a:t>
            </a:r>
            <a:r>
              <a:rPr lang="en-US" b="1" dirty="0"/>
              <a:t>of Waste Properly (Pack It In, Pack It Out)</a:t>
            </a:r>
          </a:p>
          <a:p>
            <a:pPr lvl="1"/>
            <a:r>
              <a:rPr lang="en-US" dirty="0"/>
              <a:t>This simple yet effective saying motivates backcountry visitors to take their trash home with them. It makes sense to carry out of the backcountry the extra materials taken there by your group or others. Inspect your campsite for trash or spilled foods. Accept the challenge of packing out all trash, leftover food, and litter.</a:t>
            </a:r>
          </a:p>
          <a:p>
            <a:pPr lvl="1"/>
            <a:r>
              <a:rPr lang="en-US" b="1" dirty="0"/>
              <a:t>Sanitation</a:t>
            </a:r>
          </a:p>
          <a:p>
            <a:pPr lvl="2"/>
            <a:r>
              <a:rPr lang="en-US" dirty="0"/>
              <a:t>Backcountry users create body waste and wastewater that require proper disposal.</a:t>
            </a:r>
          </a:p>
          <a:p>
            <a:pPr lvl="2"/>
            <a:r>
              <a:rPr lang="en-US" b="1" dirty="0"/>
              <a:t>Wastewater.</a:t>
            </a:r>
            <a:r>
              <a:rPr lang="en-US" dirty="0"/>
              <a:t> Help prevent contamination of natural water sources: After straining food particles, properly dispose of dishwater by dispersing at least 200 feet (about 80 to 100 strides for a youth) from springs, streams, and lakes. Use biodegradable soap 200 feet or more from any water source.</a:t>
            </a:r>
          </a:p>
          <a:p>
            <a:pPr lvl="2"/>
            <a:r>
              <a:rPr lang="en-US" b="1" dirty="0"/>
              <a:t>Human Waste.</a:t>
            </a:r>
            <a:r>
              <a:rPr lang="en-US" dirty="0"/>
              <a:t> Proper human waste disposal helps prevent the spread of disease and exposure to others. Catholes 6 to 8 inches deep in humus and 200 feet from water, trails, and campsites are often the easiest and most practical way to dispose of feces.</a:t>
            </a:r>
          </a:p>
          <a:p>
            <a:endParaRPr lang="en-US" dirty="0"/>
          </a:p>
        </p:txBody>
      </p:sp>
    </p:spTree>
    <p:extLst>
      <p:ext uri="{BB962C8B-B14F-4D97-AF65-F5344CB8AC3E}">
        <p14:creationId xmlns:p14="http://schemas.microsoft.com/office/powerpoint/2010/main" val="1329324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Leave No Trace</a:t>
            </a:r>
            <a:endParaRPr lang="en-US" dirty="0"/>
          </a:p>
        </p:txBody>
      </p:sp>
      <p:sp>
        <p:nvSpPr>
          <p:cNvPr id="3" name="Content Placeholder 2"/>
          <p:cNvSpPr>
            <a:spLocks noGrp="1"/>
          </p:cNvSpPr>
          <p:nvPr>
            <p:ph idx="1"/>
          </p:nvPr>
        </p:nvSpPr>
        <p:spPr>
          <a:xfrm>
            <a:off x="98677" y="1328839"/>
            <a:ext cx="8946646" cy="3814661"/>
          </a:xfrm>
        </p:spPr>
        <p:txBody>
          <a:bodyPr>
            <a:normAutofit fontScale="77500" lnSpcReduction="20000"/>
          </a:bodyPr>
          <a:lstStyle/>
          <a:p>
            <a:r>
              <a:rPr lang="en-US" b="1" dirty="0" smtClean="0"/>
              <a:t>Leave </a:t>
            </a:r>
            <a:r>
              <a:rPr lang="en-US" b="1" dirty="0"/>
              <a:t>What You Find</a:t>
            </a:r>
          </a:p>
          <a:p>
            <a:pPr lvl="1"/>
            <a:r>
              <a:rPr lang="en-US" dirty="0"/>
              <a:t>Allow others a sense of discovery, and preserve the past. Leave rocks, plants, animals, archaeological artifacts, and other objects as you find them. Examine but do not touch cultural or historical structures and artifacts. It may be illegal to remove artifacts.</a:t>
            </a:r>
          </a:p>
          <a:p>
            <a:pPr lvl="1"/>
            <a:r>
              <a:rPr lang="en-US" b="1" dirty="0"/>
              <a:t>Minimize Site Alterations</a:t>
            </a:r>
          </a:p>
          <a:p>
            <a:pPr lvl="2"/>
            <a:r>
              <a:rPr lang="en-US" dirty="0"/>
              <a:t>Do not dig tent trenches or build lean-tos, tables, or chairs. Never hammer nails into trees, hack at trees with hatchets or saws, or damage bark and roots by tying horses to trees for extended periods. Replace surface rocks or twigs that you cleared from the campsite. On high-impact sites, clean the area and dismantle inappropriate user-built facilities such as multiple fire rings and log seats or tables.</a:t>
            </a:r>
          </a:p>
          <a:p>
            <a:pPr lvl="2"/>
            <a:r>
              <a:rPr lang="en-US" dirty="0"/>
              <a:t>Good campsites are found, not made. Avoid altering a site, digging trenches, or building structures.</a:t>
            </a:r>
          </a:p>
          <a:p>
            <a:endParaRPr lang="en-US" dirty="0"/>
          </a:p>
        </p:txBody>
      </p:sp>
    </p:spTree>
    <p:extLst>
      <p:ext uri="{BB962C8B-B14F-4D97-AF65-F5344CB8AC3E}">
        <p14:creationId xmlns:p14="http://schemas.microsoft.com/office/powerpoint/2010/main" val="2597560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Leave No Trace</a:t>
            </a:r>
            <a:endParaRPr lang="en-US" dirty="0"/>
          </a:p>
        </p:txBody>
      </p:sp>
      <p:sp>
        <p:nvSpPr>
          <p:cNvPr id="3" name="Content Placeholder 2"/>
          <p:cNvSpPr>
            <a:spLocks noGrp="1"/>
          </p:cNvSpPr>
          <p:nvPr>
            <p:ph idx="1"/>
          </p:nvPr>
        </p:nvSpPr>
        <p:spPr>
          <a:xfrm>
            <a:off x="98677" y="1249898"/>
            <a:ext cx="8946646" cy="3893602"/>
          </a:xfrm>
        </p:spPr>
        <p:txBody>
          <a:bodyPr>
            <a:normAutofit fontScale="70000" lnSpcReduction="20000"/>
          </a:bodyPr>
          <a:lstStyle/>
          <a:p>
            <a:r>
              <a:rPr lang="en-US" b="1" dirty="0" smtClean="0"/>
              <a:t>Minimize </a:t>
            </a:r>
            <a:r>
              <a:rPr lang="en-US" b="1" dirty="0"/>
              <a:t>Campfire Impacts</a:t>
            </a:r>
          </a:p>
          <a:p>
            <a:pPr lvl="1"/>
            <a:r>
              <a:rPr lang="en-US" dirty="0"/>
              <a:t>Some people would not think of camping without a campfire. Yet the naturalness of many areas has been degraded by overuse of fires and increasing demand for firewood.</a:t>
            </a:r>
          </a:p>
          <a:p>
            <a:pPr lvl="2"/>
            <a:r>
              <a:rPr lang="en-US" dirty="0"/>
              <a:t>Lightweight camp stoves make low-impact camping possible by encouraging a shift away from fires. Stoves are fast, eliminate the need for firewood, and make cleanup after meals easier. After dinner, enjoy a candle lantern instead of a fire.</a:t>
            </a:r>
          </a:p>
          <a:p>
            <a:pPr lvl="2"/>
            <a:r>
              <a:rPr lang="en-US" dirty="0"/>
              <a:t>If you build a fire, the most important consideration is the potential for resource damage. Whenever possible, use an existing campfire ring in a well-placed campsite. Choose not to have a fire in areas where wood is scarce—at higher elevations, in heavily used areas with a limited wood supply, or in desert settings.</a:t>
            </a:r>
          </a:p>
          <a:p>
            <a:pPr lvl="2"/>
            <a:r>
              <a:rPr lang="en-US" dirty="0"/>
              <a:t>True Leave No Trace fires are small. Use dead and downed wood that can be broken easily by hand. When possible, burn all wood to ash and remove all unburned trash and food from the fire ring. If a site has two or more fire rings, you may dismantle all but one and scatter the materials in the surrounding area. Be certain all wood and campfire debris is cold out.</a:t>
            </a:r>
          </a:p>
          <a:p>
            <a:endParaRPr lang="en-US" dirty="0"/>
          </a:p>
        </p:txBody>
      </p:sp>
    </p:spTree>
    <p:extLst>
      <p:ext uri="{BB962C8B-B14F-4D97-AF65-F5344CB8AC3E}">
        <p14:creationId xmlns:p14="http://schemas.microsoft.com/office/powerpoint/2010/main" val="4074931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Leave No Trace</a:t>
            </a:r>
            <a:endParaRPr lang="en-US" dirty="0"/>
          </a:p>
        </p:txBody>
      </p:sp>
      <p:sp>
        <p:nvSpPr>
          <p:cNvPr id="3" name="Content Placeholder 2"/>
          <p:cNvSpPr>
            <a:spLocks noGrp="1"/>
          </p:cNvSpPr>
          <p:nvPr>
            <p:ph idx="1"/>
          </p:nvPr>
        </p:nvSpPr>
        <p:spPr>
          <a:xfrm>
            <a:off x="98677" y="1315682"/>
            <a:ext cx="8946646" cy="3827818"/>
          </a:xfrm>
        </p:spPr>
        <p:txBody>
          <a:bodyPr>
            <a:normAutofit fontScale="92500" lnSpcReduction="10000"/>
          </a:bodyPr>
          <a:lstStyle/>
          <a:p>
            <a:r>
              <a:rPr lang="en-US" b="1" dirty="0" smtClean="0"/>
              <a:t>Respect </a:t>
            </a:r>
            <a:r>
              <a:rPr lang="en-US" b="1" dirty="0"/>
              <a:t>Wildlife</a:t>
            </a:r>
          </a:p>
          <a:p>
            <a:pPr lvl="1"/>
            <a:r>
              <a:rPr lang="en-US" dirty="0"/>
              <a:t>Quick movements and loud noises are stressful to animals. Considerate campers practice these safety methods:</a:t>
            </a:r>
          </a:p>
          <a:p>
            <a:pPr lvl="2"/>
            <a:r>
              <a:rPr lang="en-US" dirty="0"/>
              <a:t>Observe wildlife from afar to avoid disturbing them.</a:t>
            </a:r>
          </a:p>
          <a:p>
            <a:pPr lvl="2"/>
            <a:r>
              <a:rPr lang="en-US" dirty="0"/>
              <a:t>Give animals a wide berth, especially during breeding, nesting, and birthing seasons.</a:t>
            </a:r>
          </a:p>
          <a:p>
            <a:pPr lvl="2"/>
            <a:r>
              <a:rPr lang="en-US" dirty="0"/>
              <a:t>Store food securely and keep garbage and food scraps away from animals so they will not acquire bad habits. Never feed wildlife. Help keep wildlife wild.</a:t>
            </a:r>
          </a:p>
          <a:p>
            <a:pPr lvl="2"/>
            <a:r>
              <a:rPr lang="en-US" dirty="0"/>
              <a:t>You are too close if an animal alters its normal activities.</a:t>
            </a:r>
          </a:p>
          <a:p>
            <a:endParaRPr lang="en-US" dirty="0"/>
          </a:p>
        </p:txBody>
      </p:sp>
    </p:spTree>
    <p:extLst>
      <p:ext uri="{BB962C8B-B14F-4D97-AF65-F5344CB8AC3E}">
        <p14:creationId xmlns:p14="http://schemas.microsoft.com/office/powerpoint/2010/main" val="3898165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Leave No Trace</a:t>
            </a:r>
            <a:endParaRPr lang="en-US" dirty="0"/>
          </a:p>
        </p:txBody>
      </p:sp>
      <p:sp>
        <p:nvSpPr>
          <p:cNvPr id="3" name="Content Placeholder 2"/>
          <p:cNvSpPr>
            <a:spLocks noGrp="1"/>
          </p:cNvSpPr>
          <p:nvPr>
            <p:ph idx="1"/>
          </p:nvPr>
        </p:nvSpPr>
        <p:spPr>
          <a:xfrm>
            <a:off x="98677" y="1309106"/>
            <a:ext cx="8946646" cy="3952806"/>
          </a:xfrm>
        </p:spPr>
        <p:txBody>
          <a:bodyPr>
            <a:normAutofit fontScale="85000" lnSpcReduction="20000"/>
          </a:bodyPr>
          <a:lstStyle/>
          <a:p>
            <a:r>
              <a:rPr lang="en-US" b="1" dirty="0" smtClean="0"/>
              <a:t>Be </a:t>
            </a:r>
            <a:r>
              <a:rPr lang="en-US" b="1" dirty="0"/>
              <a:t>Considerate of Other Visitors</a:t>
            </a:r>
          </a:p>
          <a:p>
            <a:pPr lvl="1"/>
            <a:r>
              <a:rPr lang="en-US" dirty="0"/>
              <a:t>Thoughtful campers respect other visitors and protect the quality of their experience.</a:t>
            </a:r>
          </a:p>
          <a:p>
            <a:pPr lvl="2"/>
            <a:r>
              <a:rPr lang="en-US" dirty="0"/>
              <a:t>Travel and camp in small groups (no more than the group size prescribed by land managers).</a:t>
            </a:r>
          </a:p>
          <a:p>
            <a:pPr lvl="2"/>
            <a:r>
              <a:rPr lang="en-US" dirty="0"/>
              <a:t>Let nature’s sounds prevail. Keep the noise down and leave radios, tape players, and pets at home.</a:t>
            </a:r>
          </a:p>
          <a:p>
            <a:pPr lvl="2"/>
            <a:r>
              <a:rPr lang="en-US" dirty="0"/>
              <a:t>Select campsites away from other groups to help preserve their solitude.</a:t>
            </a:r>
          </a:p>
          <a:p>
            <a:pPr lvl="2"/>
            <a:r>
              <a:rPr lang="en-US" dirty="0"/>
              <a:t>Always travel and camp quietly to avoid disturbing other visitors.</a:t>
            </a:r>
          </a:p>
          <a:p>
            <a:pPr lvl="2"/>
            <a:r>
              <a:rPr lang="en-US" dirty="0"/>
              <a:t>Make sure the colors of clothing and gear blend with the environment.</a:t>
            </a:r>
          </a:p>
          <a:p>
            <a:pPr lvl="2"/>
            <a:r>
              <a:rPr lang="en-US" dirty="0"/>
              <a:t>Respect private property and leave gates (open or closed) as found.</a:t>
            </a:r>
          </a:p>
          <a:p>
            <a:pPr lvl="1"/>
            <a:r>
              <a:rPr lang="en-US" dirty="0"/>
              <a:t>Be considerate of other campers and respect their privacy.</a:t>
            </a:r>
          </a:p>
          <a:p>
            <a:endParaRPr lang="en-US" dirty="0"/>
          </a:p>
        </p:txBody>
      </p:sp>
    </p:spTree>
    <p:extLst>
      <p:ext uri="{BB962C8B-B14F-4D97-AF65-F5344CB8AC3E}">
        <p14:creationId xmlns:p14="http://schemas.microsoft.com/office/powerpoint/2010/main" val="646571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298077"/>
            <a:ext cx="8556888" cy="763526"/>
          </a:xfrm>
        </p:spPr>
        <p:txBody>
          <a:bodyPr/>
          <a:lstStyle/>
          <a:p>
            <a:r>
              <a:rPr lang="en-US" dirty="0" smtClean="0"/>
              <a:t>2. Write a Personal Plan</a:t>
            </a:r>
            <a:endParaRPr lang="en-US" dirty="0"/>
          </a:p>
        </p:txBody>
      </p:sp>
      <p:sp>
        <p:nvSpPr>
          <p:cNvPr id="3" name="Content Placeholder 2"/>
          <p:cNvSpPr>
            <a:spLocks noGrp="1"/>
          </p:cNvSpPr>
          <p:nvPr>
            <p:ph idx="1"/>
          </p:nvPr>
        </p:nvSpPr>
        <p:spPr>
          <a:xfrm>
            <a:off x="-1" y="1302527"/>
            <a:ext cx="8900599" cy="3559795"/>
          </a:xfrm>
        </p:spPr>
        <p:txBody>
          <a:bodyPr>
            <a:normAutofit fontScale="92500" lnSpcReduction="20000"/>
          </a:bodyPr>
          <a:lstStyle/>
          <a:p>
            <a:r>
              <a:rPr lang="en-US" dirty="0" smtClean="0"/>
              <a:t>Example</a:t>
            </a:r>
            <a:r>
              <a:rPr lang="en-US" dirty="0"/>
              <a:t>: </a:t>
            </a:r>
            <a:endParaRPr lang="en-US" dirty="0" smtClean="0"/>
          </a:p>
          <a:p>
            <a:pPr lvl="1"/>
            <a:r>
              <a:rPr lang="en-US" b="1" dirty="0" smtClean="0"/>
              <a:t>I </a:t>
            </a:r>
            <a:r>
              <a:rPr lang="en-US" b="1" dirty="0"/>
              <a:t>will practice Leave no Trace </a:t>
            </a:r>
            <a:r>
              <a:rPr lang="en-US" dirty="0"/>
              <a:t>principles at our next camp outing</a:t>
            </a:r>
            <a:r>
              <a:rPr lang="en-US" dirty="0" smtClean="0"/>
              <a:t>.</a:t>
            </a:r>
          </a:p>
          <a:p>
            <a:pPr lvl="1"/>
            <a:r>
              <a:rPr lang="en-US" b="1" dirty="0" smtClean="0"/>
              <a:t>I </a:t>
            </a:r>
            <a:r>
              <a:rPr lang="en-US" b="1" dirty="0"/>
              <a:t>will be clean in my outdoor manners </a:t>
            </a:r>
            <a:r>
              <a:rPr lang="en-US" dirty="0"/>
              <a:t>by making sure that I do not litter next time I camp. I will pickup all trash that I see even if it does not belong to me</a:t>
            </a:r>
            <a:r>
              <a:rPr lang="en-US" b="1" dirty="0"/>
              <a:t>. </a:t>
            </a:r>
            <a:endParaRPr lang="en-US" b="1" dirty="0" smtClean="0"/>
          </a:p>
          <a:p>
            <a:pPr lvl="1"/>
            <a:r>
              <a:rPr lang="en-US" b="1" dirty="0" smtClean="0"/>
              <a:t>I </a:t>
            </a:r>
            <a:r>
              <a:rPr lang="en-US" b="1" dirty="0"/>
              <a:t>will be careful with </a:t>
            </a:r>
            <a:r>
              <a:rPr lang="en-US" b="1" dirty="0" smtClean="0"/>
              <a:t>fire </a:t>
            </a:r>
            <a:r>
              <a:rPr lang="en-US" dirty="0" smtClean="0"/>
              <a:t>by </a:t>
            </a:r>
            <a:r>
              <a:rPr lang="en-US" dirty="0"/>
              <a:t>only starting fire’ in authorized fire pits. I will never burn plastic or items not intended to be burned. I will not poke the fire with a stick and then wave it around…… etc.</a:t>
            </a:r>
          </a:p>
          <a:p>
            <a:endParaRPr lang="en-US" dirty="0"/>
          </a:p>
        </p:txBody>
      </p:sp>
    </p:spTree>
    <p:extLst>
      <p:ext uri="{BB962C8B-B14F-4D97-AF65-F5344CB8AC3E}">
        <p14:creationId xmlns:p14="http://schemas.microsoft.com/office/powerpoint/2010/main" val="4158574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p:txBody>
          <a:bodyPr/>
          <a:lstStyle/>
          <a:p>
            <a:r>
              <a:rPr lang="en-US" altLang="en-US" dirty="0" smtClean="0"/>
              <a:t>Make </a:t>
            </a:r>
            <a:r>
              <a:rPr lang="en-US" altLang="en-US" dirty="0"/>
              <a:t>a written plan for an overnight trek and show how to get to your camping spot using a topographical map and </a:t>
            </a:r>
            <a:endParaRPr lang="en-US" altLang="en-US" dirty="0" smtClean="0"/>
          </a:p>
          <a:p>
            <a:pPr lvl="1"/>
            <a:r>
              <a:rPr lang="en-US" altLang="en-US" dirty="0" smtClean="0"/>
              <a:t>a </a:t>
            </a:r>
            <a:r>
              <a:rPr lang="en-US" altLang="en-US" dirty="0"/>
              <a:t>compass </a:t>
            </a:r>
            <a:endParaRPr lang="en-US" altLang="en-US" dirty="0" smtClean="0"/>
          </a:p>
          <a:p>
            <a:pPr lvl="1"/>
            <a:r>
              <a:rPr lang="en-US" altLang="en-US" dirty="0" smtClean="0"/>
              <a:t>a </a:t>
            </a:r>
            <a:r>
              <a:rPr lang="en-US" altLang="en-US" dirty="0"/>
              <a:t>GPS receiver </a:t>
            </a:r>
            <a:endParaRPr lang="en-US" altLang="en-US" dirty="0" smtClean="0"/>
          </a:p>
          <a:p>
            <a:pPr lvl="1"/>
            <a:r>
              <a:rPr lang="en-US" altLang="en-US" dirty="0" smtClean="0"/>
              <a:t>a </a:t>
            </a:r>
            <a:r>
              <a:rPr lang="en-US" altLang="en-US" dirty="0"/>
              <a:t>smartphone with a GPS app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4144968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Trip Plan</a:t>
            </a:r>
            <a:endParaRPr lang="en-US" dirty="0"/>
          </a:p>
        </p:txBody>
      </p:sp>
      <p:sp>
        <p:nvSpPr>
          <p:cNvPr id="3" name="Content Placeholder 2"/>
          <p:cNvSpPr>
            <a:spLocks noGrp="1"/>
          </p:cNvSpPr>
          <p:nvPr>
            <p:ph idx="1"/>
          </p:nvPr>
        </p:nvSpPr>
        <p:spPr>
          <a:xfrm>
            <a:off x="85519" y="1315683"/>
            <a:ext cx="8821658" cy="3710228"/>
          </a:xfrm>
        </p:spPr>
        <p:txBody>
          <a:bodyPr>
            <a:normAutofit fontScale="55000" lnSpcReduction="20000"/>
          </a:bodyPr>
          <a:lstStyle/>
          <a:p>
            <a:r>
              <a:rPr lang="en-US" dirty="0" smtClean="0"/>
              <a:t>Wherever </a:t>
            </a:r>
            <a:r>
              <a:rPr lang="en-US" dirty="0"/>
              <a:t>you decide to </a:t>
            </a:r>
            <a:r>
              <a:rPr lang="en-US" dirty="0" smtClean="0"/>
              <a:t>camp, you </a:t>
            </a:r>
            <a:r>
              <a:rPr lang="en-US" dirty="0"/>
              <a:t>will need to prepare a </a:t>
            </a:r>
            <a:r>
              <a:rPr lang="en-US" dirty="0" smtClean="0"/>
              <a:t>written trip </a:t>
            </a:r>
            <a:r>
              <a:rPr lang="en-US" dirty="0"/>
              <a:t>plan. Well before your </a:t>
            </a:r>
            <a:r>
              <a:rPr lang="en-US" dirty="0" smtClean="0"/>
              <a:t>departure, share </a:t>
            </a:r>
            <a:r>
              <a:rPr lang="en-US" dirty="0"/>
              <a:t>the plan with </a:t>
            </a:r>
            <a:r>
              <a:rPr lang="en-US" dirty="0" smtClean="0"/>
              <a:t>your Scout </a:t>
            </a:r>
            <a:r>
              <a:rPr lang="en-US" dirty="0"/>
              <a:t>leaders and parents </a:t>
            </a:r>
            <a:r>
              <a:rPr lang="en-US" dirty="0" smtClean="0"/>
              <a:t>or guardian</a:t>
            </a:r>
            <a:r>
              <a:rPr lang="en-US" dirty="0"/>
              <a:t>. </a:t>
            </a:r>
            <a:r>
              <a:rPr lang="en-US" dirty="0" smtClean="0"/>
              <a:t>A </a:t>
            </a:r>
            <a:r>
              <a:rPr lang="en-US" dirty="0"/>
              <a:t>trip plan also will let the </a:t>
            </a:r>
            <a:r>
              <a:rPr lang="en-US" dirty="0" smtClean="0"/>
              <a:t>leaders know </a:t>
            </a:r>
            <a:r>
              <a:rPr lang="en-US" dirty="0"/>
              <a:t>where you will be and </a:t>
            </a:r>
            <a:r>
              <a:rPr lang="en-US" dirty="0" smtClean="0"/>
              <a:t>will enable </a:t>
            </a:r>
            <a:r>
              <a:rPr lang="en-US" dirty="0"/>
              <a:t>them to provide </a:t>
            </a:r>
            <a:r>
              <a:rPr lang="en-US" dirty="0" smtClean="0"/>
              <a:t>support if </a:t>
            </a:r>
            <a:r>
              <a:rPr lang="en-US" dirty="0"/>
              <a:t>it is </a:t>
            </a:r>
            <a:r>
              <a:rPr lang="en-US" dirty="0" smtClean="0"/>
              <a:t>needed. </a:t>
            </a:r>
          </a:p>
          <a:p>
            <a:r>
              <a:rPr lang="en-US" dirty="0" smtClean="0"/>
              <a:t>Include </a:t>
            </a:r>
            <a:r>
              <a:rPr lang="en-US" dirty="0"/>
              <a:t>the following </a:t>
            </a:r>
            <a:r>
              <a:rPr lang="en-US" dirty="0" smtClean="0"/>
              <a:t>information in </a:t>
            </a:r>
            <a:r>
              <a:rPr lang="en-US" dirty="0"/>
              <a:t>your trip plan:</a:t>
            </a:r>
          </a:p>
          <a:p>
            <a:pPr lvl="1"/>
            <a:r>
              <a:rPr lang="en-US" dirty="0" smtClean="0"/>
              <a:t>Where </a:t>
            </a:r>
            <a:r>
              <a:rPr lang="en-US" dirty="0"/>
              <a:t>you are </a:t>
            </a:r>
            <a:r>
              <a:rPr lang="en-US" dirty="0" smtClean="0"/>
              <a:t>going.</a:t>
            </a:r>
            <a:endParaRPr lang="en-US" dirty="0"/>
          </a:p>
          <a:p>
            <a:pPr lvl="1"/>
            <a:r>
              <a:rPr lang="en-US" dirty="0" smtClean="0"/>
              <a:t>From </a:t>
            </a:r>
            <a:r>
              <a:rPr lang="en-US" dirty="0"/>
              <a:t>where and when </a:t>
            </a:r>
            <a:r>
              <a:rPr lang="en-US" dirty="0" smtClean="0"/>
              <a:t>you will depart.</a:t>
            </a:r>
            <a:endParaRPr lang="en-US" dirty="0"/>
          </a:p>
          <a:p>
            <a:pPr lvl="1"/>
            <a:r>
              <a:rPr lang="en-US" dirty="0" smtClean="0"/>
              <a:t>How </a:t>
            </a:r>
            <a:r>
              <a:rPr lang="en-US" dirty="0"/>
              <a:t>you will reach the </a:t>
            </a:r>
            <a:r>
              <a:rPr lang="en-US" dirty="0" smtClean="0"/>
              <a:t>camp.</a:t>
            </a:r>
            <a:endParaRPr lang="en-US" dirty="0"/>
          </a:p>
          <a:p>
            <a:pPr lvl="1"/>
            <a:r>
              <a:rPr lang="en-US" dirty="0" smtClean="0"/>
              <a:t>What </a:t>
            </a:r>
            <a:r>
              <a:rPr lang="en-US" dirty="0"/>
              <a:t>you will be </a:t>
            </a:r>
            <a:r>
              <a:rPr lang="en-US" dirty="0" smtClean="0"/>
              <a:t>doing.</a:t>
            </a:r>
            <a:endParaRPr lang="en-US" dirty="0"/>
          </a:p>
          <a:p>
            <a:pPr lvl="1"/>
            <a:r>
              <a:rPr lang="en-US" dirty="0" smtClean="0"/>
              <a:t>Who </a:t>
            </a:r>
            <a:r>
              <a:rPr lang="en-US" dirty="0"/>
              <a:t>is going </a:t>
            </a:r>
            <a:r>
              <a:rPr lang="en-US" dirty="0" smtClean="0"/>
              <a:t>along.</a:t>
            </a:r>
            <a:endParaRPr lang="en-US" dirty="0"/>
          </a:p>
          <a:p>
            <a:pPr lvl="1"/>
            <a:r>
              <a:rPr lang="en-US" dirty="0" smtClean="0"/>
              <a:t>When </a:t>
            </a:r>
            <a:r>
              <a:rPr lang="en-US" dirty="0"/>
              <a:t>you will </a:t>
            </a:r>
            <a:r>
              <a:rPr lang="en-US" dirty="0" smtClean="0"/>
              <a:t>return.</a:t>
            </a:r>
            <a:endParaRPr lang="en-US" dirty="0"/>
          </a:p>
          <a:p>
            <a:pPr lvl="1"/>
            <a:r>
              <a:rPr lang="en-US" dirty="0" smtClean="0"/>
              <a:t>When </a:t>
            </a:r>
            <a:r>
              <a:rPr lang="en-US" dirty="0"/>
              <a:t>and how you will obtain permits or </a:t>
            </a:r>
            <a:r>
              <a:rPr lang="en-US" dirty="0" smtClean="0"/>
              <a:t>permission required </a:t>
            </a:r>
            <a:r>
              <a:rPr lang="en-US" dirty="0"/>
              <a:t>by land management agencies or landowners </a:t>
            </a:r>
            <a:r>
              <a:rPr lang="en-US" dirty="0" smtClean="0"/>
              <a:t>of the </a:t>
            </a:r>
            <a:r>
              <a:rPr lang="en-US" dirty="0"/>
              <a:t>places you wish to travel and </a:t>
            </a:r>
            <a:r>
              <a:rPr lang="en-US" dirty="0" smtClean="0"/>
              <a:t>camp.</a:t>
            </a:r>
            <a:endParaRPr lang="en-US" dirty="0"/>
          </a:p>
          <a:p>
            <a:pPr lvl="1"/>
            <a:r>
              <a:rPr lang="en-US" dirty="0" smtClean="0"/>
              <a:t>A </a:t>
            </a:r>
            <a:r>
              <a:rPr lang="en-US" dirty="0"/>
              <a:t>brief emergency response plan that includes the </a:t>
            </a:r>
            <a:r>
              <a:rPr lang="en-US" dirty="0" smtClean="0"/>
              <a:t>location and </a:t>
            </a:r>
            <a:r>
              <a:rPr lang="en-US" dirty="0"/>
              <a:t>telephone number of the clinic or hospital closest </a:t>
            </a:r>
            <a:r>
              <a:rPr lang="en-US" dirty="0" smtClean="0"/>
              <a:t>to your </a:t>
            </a:r>
            <a:r>
              <a:rPr lang="en-US" dirty="0"/>
              <a:t>camp and route of travel, the phone number of </a:t>
            </a:r>
            <a:r>
              <a:rPr lang="en-US" dirty="0" smtClean="0"/>
              <a:t>the local </a:t>
            </a:r>
            <a:r>
              <a:rPr lang="en-US" dirty="0"/>
              <a:t>emergency response authority (in most areas, 911</a:t>
            </a:r>
            <a:r>
              <a:rPr lang="en-US" dirty="0" smtClean="0"/>
              <a:t>), and </a:t>
            </a:r>
            <a:r>
              <a:rPr lang="en-US" dirty="0"/>
              <a:t>the name of the person in your group who will </a:t>
            </a:r>
            <a:r>
              <a:rPr lang="en-US" dirty="0" smtClean="0"/>
              <a:t>take charge </a:t>
            </a:r>
            <a:r>
              <a:rPr lang="en-US" dirty="0"/>
              <a:t>in an emergency.</a:t>
            </a:r>
          </a:p>
        </p:txBody>
      </p:sp>
    </p:spTree>
    <p:extLst>
      <p:ext uri="{BB962C8B-B14F-4D97-AF65-F5344CB8AC3E}">
        <p14:creationId xmlns:p14="http://schemas.microsoft.com/office/powerpoint/2010/main" val="14503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Trip Plan</a:t>
            </a:r>
            <a:endParaRPr lang="en-US" dirty="0"/>
          </a:p>
        </p:txBody>
      </p:sp>
      <p:sp>
        <p:nvSpPr>
          <p:cNvPr id="3" name="Content Placeholder 2"/>
          <p:cNvSpPr>
            <a:spLocks noGrp="1"/>
          </p:cNvSpPr>
          <p:nvPr>
            <p:ph sz="half" idx="1"/>
          </p:nvPr>
        </p:nvSpPr>
        <p:spPr/>
        <p:txBody>
          <a:bodyPr/>
          <a:lstStyle/>
          <a:p>
            <a:r>
              <a:rPr lang="en-US" dirty="0" smtClean="0">
                <a:solidFill>
                  <a:srgbClr val="002060"/>
                </a:solidFill>
              </a:rPr>
              <a:t>In </a:t>
            </a:r>
            <a:r>
              <a:rPr lang="en-US" dirty="0">
                <a:solidFill>
                  <a:srgbClr val="002060"/>
                </a:solidFill>
              </a:rPr>
              <a:t>your plan, it is </a:t>
            </a:r>
            <a:r>
              <a:rPr lang="en-US" dirty="0" smtClean="0">
                <a:solidFill>
                  <a:srgbClr val="002060"/>
                </a:solidFill>
              </a:rPr>
              <a:t>also important </a:t>
            </a:r>
            <a:r>
              <a:rPr lang="en-US" dirty="0">
                <a:solidFill>
                  <a:srgbClr val="002060"/>
                </a:solidFill>
              </a:rPr>
              <a:t>to assess the distance, </a:t>
            </a:r>
            <a:r>
              <a:rPr lang="en-US" dirty="0" smtClean="0">
                <a:solidFill>
                  <a:srgbClr val="002060"/>
                </a:solidFill>
              </a:rPr>
              <a:t>terrain, </a:t>
            </a:r>
            <a:r>
              <a:rPr lang="en-US" dirty="0">
                <a:solidFill>
                  <a:srgbClr val="002060"/>
                </a:solidFill>
              </a:rPr>
              <a:t>and weather conditions of your </a:t>
            </a:r>
            <a:r>
              <a:rPr lang="en-US" dirty="0" smtClean="0">
                <a:solidFill>
                  <a:srgbClr val="002060"/>
                </a:solidFill>
              </a:rPr>
              <a:t>trek. </a:t>
            </a:r>
            <a:endParaRPr lang="en-US" dirty="0">
              <a:solidFill>
                <a:srgbClr val="002060"/>
              </a:solidFill>
            </a:endParaRPr>
          </a:p>
        </p:txBody>
      </p:sp>
      <p:pic>
        <p:nvPicPr>
          <p:cNvPr id="5" name="Content Placeholder 4"/>
          <p:cNvPicPr>
            <a:picLocks noGrp="1" noChangeAspect="1"/>
          </p:cNvPicPr>
          <p:nvPr>
            <p:ph sz="half" idx="2"/>
          </p:nvPr>
        </p:nvPicPr>
        <p:blipFill>
          <a:blip r:embed="rId2"/>
          <a:stretch>
            <a:fillRect/>
          </a:stretch>
        </p:blipFill>
        <p:spPr>
          <a:xfrm>
            <a:off x="4653981" y="1318561"/>
            <a:ext cx="1671964" cy="3394075"/>
          </a:xfrm>
          <a:prstGeom prst="rect">
            <a:avLst/>
          </a:prstGeom>
        </p:spPr>
      </p:pic>
      <p:pic>
        <p:nvPicPr>
          <p:cNvPr id="6" name="Content Placeholder 4"/>
          <p:cNvPicPr>
            <a:picLocks noChangeAspect="1"/>
          </p:cNvPicPr>
          <p:nvPr/>
        </p:nvPicPr>
        <p:blipFill>
          <a:blip r:embed="rId3"/>
          <a:stretch>
            <a:fillRect/>
          </a:stretch>
        </p:blipFill>
        <p:spPr>
          <a:xfrm>
            <a:off x="6437222" y="1318561"/>
            <a:ext cx="2444313" cy="3394075"/>
          </a:xfrm>
          <a:prstGeom prst="rect">
            <a:avLst/>
          </a:prstGeom>
        </p:spPr>
      </p:pic>
    </p:spTree>
    <p:extLst>
      <p:ext uri="{BB962C8B-B14F-4D97-AF65-F5344CB8AC3E}">
        <p14:creationId xmlns:p14="http://schemas.microsoft.com/office/powerpoint/2010/main" val="575797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4a</a:t>
            </a:r>
            <a:endParaRPr lang="en-US" dirty="0"/>
          </a:p>
        </p:txBody>
      </p:sp>
      <p:sp>
        <p:nvSpPr>
          <p:cNvPr id="3" name="Content Placeholder 2"/>
          <p:cNvSpPr>
            <a:spLocks noGrp="1"/>
          </p:cNvSpPr>
          <p:nvPr>
            <p:ph idx="1"/>
          </p:nvPr>
        </p:nvSpPr>
        <p:spPr/>
        <p:txBody>
          <a:bodyPr/>
          <a:lstStyle/>
          <a:p>
            <a:r>
              <a:rPr lang="en-US" altLang="en-US" dirty="0"/>
              <a:t>Make a duty roster showing how your patrol is organized for an actual overnight campout. List assignments for each member.</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493775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Camping  Merit Badge</a:t>
            </a:r>
          </a:p>
        </p:txBody>
      </p:sp>
      <p:sp>
        <p:nvSpPr>
          <p:cNvPr id="3" name="Content Placeholder 2"/>
          <p:cNvSpPr>
            <a:spLocks noGrp="1"/>
          </p:cNvSpPr>
          <p:nvPr>
            <p:ph idx="1"/>
          </p:nvPr>
        </p:nvSpPr>
        <p:spPr/>
        <p:txBody>
          <a:bodyPr>
            <a:normAutofit/>
          </a:bodyPr>
          <a:lstStyle/>
          <a:p>
            <a:pPr lvl="0" eaLnBrk="0" fontAlgn="base" hangingPunct="0">
              <a:spcBef>
                <a:spcPct val="0"/>
              </a:spcBef>
              <a:spcAft>
                <a:spcPct val="0"/>
              </a:spcAft>
              <a:buFont typeface="+mj-lt"/>
              <a:buAutoNum type="arabicPeriod" startAt="3"/>
            </a:pPr>
            <a:r>
              <a:rPr lang="en-US" altLang="en-US" sz="1600" dirty="0" smtClean="0"/>
              <a:t>Make </a:t>
            </a:r>
            <a:r>
              <a:rPr lang="en-US" altLang="en-US" sz="1600" dirty="0"/>
              <a:t>a written plan for an overnight trek and show how to get to your camping spot using a topographical map and </a:t>
            </a:r>
          </a:p>
          <a:p>
            <a:pPr marL="800100" lvl="1" indent="-342900" eaLnBrk="0" fontAlgn="base" hangingPunct="0">
              <a:spcBef>
                <a:spcPct val="0"/>
              </a:spcBef>
              <a:spcAft>
                <a:spcPct val="0"/>
              </a:spcAft>
              <a:buFont typeface="+mj-lt"/>
              <a:buAutoNum type="alphaLcPeriod"/>
            </a:pPr>
            <a:r>
              <a:rPr lang="en-US" altLang="en-US" sz="1600" dirty="0"/>
              <a:t>a compass </a:t>
            </a:r>
          </a:p>
          <a:p>
            <a:pPr marL="800100" lvl="1" indent="-342900" eaLnBrk="0" fontAlgn="base" hangingPunct="0">
              <a:spcBef>
                <a:spcPct val="0"/>
              </a:spcBef>
              <a:spcAft>
                <a:spcPct val="0"/>
              </a:spcAft>
              <a:buFont typeface="+mj-lt"/>
              <a:buAutoNum type="alphaLcPeriod"/>
            </a:pPr>
            <a:r>
              <a:rPr lang="en-US" altLang="en-US" sz="1600" dirty="0"/>
              <a:t>a GPS receiver </a:t>
            </a:r>
          </a:p>
          <a:p>
            <a:pPr marL="800100" lvl="1" indent="-342900" eaLnBrk="0" fontAlgn="base" hangingPunct="0">
              <a:spcBef>
                <a:spcPct val="0"/>
              </a:spcBef>
              <a:spcAft>
                <a:spcPct val="0"/>
              </a:spcAft>
              <a:buFont typeface="+mj-lt"/>
              <a:buAutoNum type="alphaLcPeriod"/>
            </a:pPr>
            <a:r>
              <a:rPr lang="en-US" altLang="en-US" sz="1600" dirty="0"/>
              <a:t>a smartphone with a GPS app </a:t>
            </a:r>
          </a:p>
          <a:p>
            <a:pPr lvl="0" eaLnBrk="0" fontAlgn="base" hangingPunct="0">
              <a:spcBef>
                <a:spcPct val="0"/>
              </a:spcBef>
              <a:spcAft>
                <a:spcPct val="0"/>
              </a:spcAft>
              <a:buFont typeface="+mj-lt"/>
              <a:buAutoNum type="arabicPeriod" startAt="3"/>
            </a:pPr>
            <a:r>
              <a:rPr lang="en-US" altLang="en-US" sz="1600" dirty="0"/>
              <a:t>Do the following:</a:t>
            </a:r>
          </a:p>
          <a:p>
            <a:pPr marL="800100" lvl="1" indent="-342900" eaLnBrk="0" fontAlgn="base" hangingPunct="0">
              <a:spcBef>
                <a:spcPct val="0"/>
              </a:spcBef>
              <a:spcAft>
                <a:spcPct val="0"/>
              </a:spcAft>
              <a:buFont typeface="+mj-lt"/>
              <a:buAutoNum type="alphaLcPeriod"/>
            </a:pPr>
            <a:r>
              <a:rPr lang="en-US" altLang="en-US" sz="1600" dirty="0"/>
              <a:t>Make a duty roster showing how your patrol is organized for an actual overnight campout. List assignments for each member.</a:t>
            </a:r>
          </a:p>
          <a:p>
            <a:pPr marL="800100" lvl="1" indent="-342900" eaLnBrk="0" fontAlgn="base" hangingPunct="0">
              <a:spcBef>
                <a:spcPct val="0"/>
              </a:spcBef>
              <a:spcAft>
                <a:spcPct val="0"/>
              </a:spcAft>
              <a:buFont typeface="+mj-lt"/>
              <a:buAutoNum type="alphaLcPeriod"/>
            </a:pPr>
            <a:r>
              <a:rPr lang="en-US" altLang="en-US" sz="1600" dirty="0"/>
              <a:t>Help a Scout patrol or a Webelos Scout unit in your area prepare for an actual campout, including creating the duty roster, menu planning, equipment needs, general planning, and setting up camp. </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431" y="201485"/>
            <a:ext cx="809685" cy="822911"/>
          </a:xfrm>
          <a:prstGeom prst="rect">
            <a:avLst/>
          </a:prstGeom>
        </p:spPr>
      </p:pic>
    </p:spTree>
    <p:extLst>
      <p:ext uri="{BB962C8B-B14F-4D97-AF65-F5344CB8AC3E}">
        <p14:creationId xmlns:p14="http://schemas.microsoft.com/office/powerpoint/2010/main" val="1439657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298076"/>
            <a:ext cx="8246070" cy="866303"/>
          </a:xfrm>
        </p:spPr>
        <p:txBody>
          <a:bodyPr/>
          <a:lstStyle/>
          <a:p>
            <a:r>
              <a:rPr lang="en-US" dirty="0" smtClean="0"/>
              <a:t>4a. Duty Roster</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7857"/>
          <a:stretch/>
        </p:blipFill>
        <p:spPr>
          <a:xfrm>
            <a:off x="1781864" y="1164379"/>
            <a:ext cx="5580272" cy="3856386"/>
          </a:xfrm>
        </p:spPr>
      </p:pic>
    </p:spTree>
    <p:extLst>
      <p:ext uri="{BB962C8B-B14F-4D97-AF65-F5344CB8AC3E}">
        <p14:creationId xmlns:p14="http://schemas.microsoft.com/office/powerpoint/2010/main" val="1846646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Requirement 4b</a:t>
            </a:r>
            <a:endParaRPr lang="en-US" dirty="0"/>
          </a:p>
        </p:txBody>
      </p:sp>
      <p:sp>
        <p:nvSpPr>
          <p:cNvPr id="3" name="Content Placeholder 2"/>
          <p:cNvSpPr>
            <a:spLocks noGrp="1"/>
          </p:cNvSpPr>
          <p:nvPr>
            <p:ph idx="1"/>
          </p:nvPr>
        </p:nvSpPr>
        <p:spPr/>
        <p:txBody>
          <a:bodyPr/>
          <a:lstStyle/>
          <a:p>
            <a:r>
              <a:rPr lang="en-US" altLang="en-US" dirty="0"/>
              <a:t>Help a Scout patrol or a Webelos Scout unit in your area prepare for an actual campout, including creating the duty roster, menu planning, equipment needs, general planning, and setting up camp.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1445280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4" y="298077"/>
            <a:ext cx="8602937" cy="763526"/>
          </a:xfrm>
        </p:spPr>
        <p:txBody>
          <a:bodyPr/>
          <a:lstStyle/>
          <a:p>
            <a:r>
              <a:rPr lang="en-US" dirty="0" smtClean="0"/>
              <a:t>4b. Planning a Campout</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These requirements can </a:t>
            </a:r>
            <a:r>
              <a:rPr lang="en-US" dirty="0" smtClean="0"/>
              <a:t>easily be done </a:t>
            </a:r>
            <a:r>
              <a:rPr lang="en-US" dirty="0"/>
              <a:t>within your own troop. Take this opportunity to speak with a troop leader and familiarize yourself with how your troop </a:t>
            </a:r>
            <a:r>
              <a:rPr lang="en-US" dirty="0" smtClean="0"/>
              <a:t>handles </a:t>
            </a:r>
            <a:r>
              <a:rPr lang="en-US" dirty="0"/>
              <a:t>their duty roster. On your next campout, ask your patrol leader for help completing this requirement. </a:t>
            </a:r>
          </a:p>
          <a:p>
            <a:r>
              <a:rPr lang="en-US" dirty="0" smtClean="0"/>
              <a:t>After </a:t>
            </a:r>
            <a:r>
              <a:rPr lang="en-US" dirty="0"/>
              <a:t>your patrol has met to plan the next campout, note down each of your patrol members’ duties. </a:t>
            </a:r>
            <a:r>
              <a:rPr lang="en-US" dirty="0" smtClean="0"/>
              <a:t>Help </a:t>
            </a:r>
            <a:r>
              <a:rPr lang="en-US" dirty="0"/>
              <a:t>plan the menu, equipment needs, and general planning. Once you’ve arrived at the camp, you can finally assist in helping set up.</a:t>
            </a:r>
          </a:p>
          <a:p>
            <a:endParaRPr lang="en-US" dirty="0"/>
          </a:p>
        </p:txBody>
      </p:sp>
    </p:spTree>
    <p:extLst>
      <p:ext uri="{BB962C8B-B14F-4D97-AF65-F5344CB8AC3E}">
        <p14:creationId xmlns:p14="http://schemas.microsoft.com/office/powerpoint/2010/main" val="2307327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5a</a:t>
            </a:r>
            <a:endParaRPr lang="en-US" dirty="0"/>
          </a:p>
        </p:txBody>
      </p:sp>
      <p:sp>
        <p:nvSpPr>
          <p:cNvPr id="3" name="Content Placeholder 2"/>
          <p:cNvSpPr>
            <a:spLocks noGrp="1"/>
          </p:cNvSpPr>
          <p:nvPr>
            <p:ph idx="1"/>
          </p:nvPr>
        </p:nvSpPr>
        <p:spPr/>
        <p:txBody>
          <a:bodyPr/>
          <a:lstStyle/>
          <a:p>
            <a:r>
              <a:rPr lang="en-US" altLang="en-US" dirty="0" smtClean="0"/>
              <a:t>Prepare </a:t>
            </a:r>
            <a:r>
              <a:rPr lang="en-US" altLang="en-US" dirty="0"/>
              <a:t>a list of clothing you would need for overnight campouts in both warm and cold weather. Explain the term 'layering'.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290987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879" y="231172"/>
            <a:ext cx="8093365" cy="763525"/>
          </a:xfrm>
        </p:spPr>
        <p:txBody>
          <a:bodyPr/>
          <a:lstStyle/>
          <a:p>
            <a:r>
              <a:rPr lang="en-US" dirty="0" smtClean="0"/>
              <a:t>5a Packing list</a:t>
            </a:r>
            <a:endParaRPr lang="en-US" dirty="0"/>
          </a:p>
        </p:txBody>
      </p:sp>
      <p:sp>
        <p:nvSpPr>
          <p:cNvPr id="4" name="Text Placeholder 3"/>
          <p:cNvSpPr>
            <a:spLocks noGrp="1"/>
          </p:cNvSpPr>
          <p:nvPr>
            <p:ph type="body" idx="1"/>
          </p:nvPr>
        </p:nvSpPr>
        <p:spPr>
          <a:xfrm>
            <a:off x="536879" y="1182900"/>
            <a:ext cx="4040188" cy="479822"/>
          </a:xfrm>
        </p:spPr>
        <p:txBody>
          <a:bodyPr/>
          <a:lstStyle/>
          <a:p>
            <a:r>
              <a:rPr lang="en-US" dirty="0" smtClean="0"/>
              <a:t>Cold Weather</a:t>
            </a:r>
            <a:endParaRPr lang="en-US" dirty="0"/>
          </a:p>
        </p:txBody>
      </p:sp>
      <p:sp>
        <p:nvSpPr>
          <p:cNvPr id="5" name="Content Placeholder 4"/>
          <p:cNvSpPr>
            <a:spLocks noGrp="1"/>
          </p:cNvSpPr>
          <p:nvPr>
            <p:ph sz="half" idx="2"/>
          </p:nvPr>
        </p:nvSpPr>
        <p:spPr>
          <a:xfrm>
            <a:off x="536879" y="1662722"/>
            <a:ext cx="4040188" cy="3382924"/>
          </a:xfrm>
        </p:spPr>
        <p:txBody>
          <a:bodyPr>
            <a:normAutofit fontScale="85000" lnSpcReduction="20000"/>
          </a:bodyPr>
          <a:lstStyle/>
          <a:p>
            <a:pPr algn="l"/>
            <a:r>
              <a:rPr lang="en-US" dirty="0" smtClean="0"/>
              <a:t>Long-sleeved </a:t>
            </a:r>
            <a:r>
              <a:rPr lang="en-US" dirty="0"/>
              <a:t>shirt</a:t>
            </a:r>
          </a:p>
          <a:p>
            <a:pPr algn="l"/>
            <a:r>
              <a:rPr lang="en-US" dirty="0" smtClean="0"/>
              <a:t>Long </a:t>
            </a:r>
            <a:r>
              <a:rPr lang="en-US" dirty="0"/>
              <a:t>pants (fleece or </a:t>
            </a:r>
            <a:r>
              <a:rPr lang="en-US" dirty="0" smtClean="0"/>
              <a:t>wool lined)</a:t>
            </a:r>
            <a:endParaRPr lang="en-US" dirty="0"/>
          </a:p>
          <a:p>
            <a:pPr algn="l"/>
            <a:r>
              <a:rPr lang="en-US" dirty="0" smtClean="0"/>
              <a:t>Sweater </a:t>
            </a:r>
            <a:r>
              <a:rPr lang="en-US" dirty="0"/>
              <a:t>(fleece or wool)</a:t>
            </a:r>
          </a:p>
          <a:p>
            <a:pPr algn="l"/>
            <a:r>
              <a:rPr lang="en-US" dirty="0" smtClean="0"/>
              <a:t>Long underwear (polypropylene</a:t>
            </a:r>
            <a:r>
              <a:rPr lang="en-US" dirty="0"/>
              <a:t>)</a:t>
            </a:r>
          </a:p>
          <a:p>
            <a:pPr algn="l"/>
            <a:r>
              <a:rPr lang="en-US" dirty="0" smtClean="0"/>
              <a:t>Socks </a:t>
            </a:r>
            <a:r>
              <a:rPr lang="en-US" dirty="0"/>
              <a:t>(wool or synthetic blend)</a:t>
            </a:r>
          </a:p>
          <a:p>
            <a:pPr algn="l"/>
            <a:r>
              <a:rPr lang="en-US" dirty="0" smtClean="0"/>
              <a:t>Warm </a:t>
            </a:r>
            <a:r>
              <a:rPr lang="en-US" dirty="0"/>
              <a:t>hooded parka or jacket</a:t>
            </a:r>
          </a:p>
          <a:p>
            <a:pPr algn="l"/>
            <a:r>
              <a:rPr lang="en-US" dirty="0" smtClean="0"/>
              <a:t>Stocking </a:t>
            </a:r>
            <a:r>
              <a:rPr lang="en-US" dirty="0"/>
              <a:t>hat (fleece or wool)</a:t>
            </a:r>
          </a:p>
          <a:p>
            <a:pPr algn="l"/>
            <a:r>
              <a:rPr lang="en-US" dirty="0" smtClean="0"/>
              <a:t>Mittens </a:t>
            </a:r>
            <a:r>
              <a:rPr lang="en-US" dirty="0"/>
              <a:t>or gloves (fleece </a:t>
            </a:r>
            <a:r>
              <a:rPr lang="en-US" dirty="0" smtClean="0"/>
              <a:t>or wool</a:t>
            </a:r>
            <a:r>
              <a:rPr lang="en-US" dirty="0"/>
              <a:t>) with water-resistant shells</a:t>
            </a:r>
          </a:p>
          <a:p>
            <a:pPr algn="l"/>
            <a:r>
              <a:rPr lang="en-US" dirty="0" smtClean="0"/>
              <a:t>Wool </a:t>
            </a:r>
            <a:r>
              <a:rPr lang="en-US" dirty="0"/>
              <a:t>scarf</a:t>
            </a:r>
          </a:p>
          <a:p>
            <a:pPr algn="l"/>
            <a:r>
              <a:rPr lang="en-US" dirty="0" smtClean="0"/>
              <a:t>Rain </a:t>
            </a:r>
            <a:r>
              <a:rPr lang="en-US" dirty="0"/>
              <a:t>gear</a:t>
            </a:r>
          </a:p>
        </p:txBody>
      </p:sp>
      <p:sp>
        <p:nvSpPr>
          <p:cNvPr id="6" name="Text Placeholder 5"/>
          <p:cNvSpPr>
            <a:spLocks noGrp="1"/>
          </p:cNvSpPr>
          <p:nvPr>
            <p:ph type="body" sz="quarter" idx="3"/>
          </p:nvPr>
        </p:nvSpPr>
        <p:spPr>
          <a:xfrm>
            <a:off x="4572000" y="1182900"/>
            <a:ext cx="4041775" cy="479822"/>
          </a:xfrm>
        </p:spPr>
        <p:txBody>
          <a:bodyPr/>
          <a:lstStyle/>
          <a:p>
            <a:r>
              <a:rPr lang="en-US" dirty="0" smtClean="0"/>
              <a:t>Warm Weather</a:t>
            </a:r>
            <a:endParaRPr lang="en-US" dirty="0"/>
          </a:p>
        </p:txBody>
      </p:sp>
      <p:sp>
        <p:nvSpPr>
          <p:cNvPr id="7" name="Content Placeholder 6"/>
          <p:cNvSpPr>
            <a:spLocks noGrp="1"/>
          </p:cNvSpPr>
          <p:nvPr>
            <p:ph sz="quarter" idx="4"/>
          </p:nvPr>
        </p:nvSpPr>
        <p:spPr>
          <a:xfrm>
            <a:off x="4572000" y="1662722"/>
            <a:ext cx="4041775" cy="3382924"/>
          </a:xfrm>
        </p:spPr>
        <p:txBody>
          <a:bodyPr>
            <a:normAutofit fontScale="85000" lnSpcReduction="20000"/>
          </a:bodyPr>
          <a:lstStyle/>
          <a:p>
            <a:pPr algn="l"/>
            <a:r>
              <a:rPr lang="en-US" dirty="0" smtClean="0"/>
              <a:t>T-shirt </a:t>
            </a:r>
            <a:r>
              <a:rPr lang="en-US" dirty="0"/>
              <a:t>or short-sleeved </a:t>
            </a:r>
            <a:r>
              <a:rPr lang="en-US" dirty="0" smtClean="0"/>
              <a:t>shirt (lightweight</a:t>
            </a:r>
            <a:r>
              <a:rPr lang="en-US" dirty="0"/>
              <a:t>)</a:t>
            </a:r>
          </a:p>
          <a:p>
            <a:pPr algn="l"/>
            <a:r>
              <a:rPr lang="en-US" dirty="0" smtClean="0"/>
              <a:t>Hiking </a:t>
            </a:r>
            <a:r>
              <a:rPr lang="en-US" dirty="0"/>
              <a:t>shorts</a:t>
            </a:r>
          </a:p>
          <a:p>
            <a:pPr algn="l"/>
            <a:r>
              <a:rPr lang="en-US" dirty="0" smtClean="0"/>
              <a:t>Underwear</a:t>
            </a:r>
            <a:endParaRPr lang="en-US" dirty="0"/>
          </a:p>
          <a:p>
            <a:pPr algn="l"/>
            <a:r>
              <a:rPr lang="en-US" dirty="0" smtClean="0"/>
              <a:t>Socks</a:t>
            </a:r>
            <a:endParaRPr lang="en-US" dirty="0"/>
          </a:p>
          <a:p>
            <a:pPr algn="l"/>
            <a:r>
              <a:rPr lang="en-US" dirty="0" smtClean="0"/>
              <a:t>Long-sleeved shirt (lightweight</a:t>
            </a:r>
            <a:r>
              <a:rPr lang="en-US" dirty="0"/>
              <a:t>)</a:t>
            </a:r>
          </a:p>
          <a:p>
            <a:pPr algn="l"/>
            <a:r>
              <a:rPr lang="en-US" dirty="0" smtClean="0"/>
              <a:t>Long </a:t>
            </a:r>
            <a:r>
              <a:rPr lang="en-US" dirty="0"/>
              <a:t>pants (lightweight)</a:t>
            </a:r>
          </a:p>
          <a:p>
            <a:pPr algn="l"/>
            <a:r>
              <a:rPr lang="en-US" dirty="0" smtClean="0"/>
              <a:t>Sweater </a:t>
            </a:r>
            <a:r>
              <a:rPr lang="en-US" dirty="0"/>
              <a:t>or warm jacket</a:t>
            </a:r>
          </a:p>
          <a:p>
            <a:pPr algn="l"/>
            <a:r>
              <a:rPr lang="en-US" dirty="0" smtClean="0"/>
              <a:t>Brimmed </a:t>
            </a:r>
            <a:r>
              <a:rPr lang="en-US" dirty="0"/>
              <a:t>hat</a:t>
            </a:r>
          </a:p>
          <a:p>
            <a:pPr algn="l"/>
            <a:r>
              <a:rPr lang="en-US" dirty="0" smtClean="0"/>
              <a:t>Bandannas</a:t>
            </a:r>
            <a:endParaRPr lang="en-US" dirty="0"/>
          </a:p>
          <a:p>
            <a:pPr algn="l"/>
            <a:r>
              <a:rPr lang="en-US" dirty="0" smtClean="0"/>
              <a:t>Rain </a:t>
            </a:r>
            <a:r>
              <a:rPr lang="en-US" dirty="0"/>
              <a:t>gear</a:t>
            </a:r>
          </a:p>
        </p:txBody>
      </p:sp>
    </p:spTree>
    <p:extLst>
      <p:ext uri="{BB962C8B-B14F-4D97-AF65-F5344CB8AC3E}">
        <p14:creationId xmlns:p14="http://schemas.microsoft.com/office/powerpoint/2010/main" val="2987394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5a Layering</a:t>
            </a:r>
            <a:endParaRPr lang="en-US" dirty="0"/>
          </a:p>
        </p:txBody>
      </p:sp>
      <p:sp>
        <p:nvSpPr>
          <p:cNvPr id="5" name="Content Placeholder 4"/>
          <p:cNvSpPr>
            <a:spLocks noGrp="1"/>
          </p:cNvSpPr>
          <p:nvPr>
            <p:ph sz="half" idx="1"/>
          </p:nvPr>
        </p:nvSpPr>
        <p:spPr>
          <a:xfrm>
            <a:off x="105255" y="1295947"/>
            <a:ext cx="4664098" cy="3847553"/>
          </a:xfrm>
        </p:spPr>
        <p:txBody>
          <a:bodyPr>
            <a:normAutofit fontScale="70000" lnSpcReduction="20000"/>
          </a:bodyPr>
          <a:lstStyle/>
          <a:p>
            <a:r>
              <a:rPr lang="en-US" dirty="0" smtClean="0">
                <a:solidFill>
                  <a:srgbClr val="002060"/>
                </a:solidFill>
              </a:rPr>
              <a:t>Layering lets </a:t>
            </a:r>
            <a:r>
              <a:rPr lang="en-US" dirty="0">
                <a:solidFill>
                  <a:srgbClr val="002060"/>
                </a:solidFill>
              </a:rPr>
              <a:t>you regulate comfort by slipping layers on and off as your activity level or the weather changes.</a:t>
            </a:r>
          </a:p>
          <a:p>
            <a:pPr lvl="1"/>
            <a:r>
              <a:rPr lang="en-US" b="1" dirty="0" smtClean="0">
                <a:solidFill>
                  <a:srgbClr val="002060"/>
                </a:solidFill>
              </a:rPr>
              <a:t>Base </a:t>
            </a:r>
            <a:r>
              <a:rPr lang="en-US" b="1" dirty="0">
                <a:solidFill>
                  <a:srgbClr val="002060"/>
                </a:solidFill>
              </a:rPr>
              <a:t>layer</a:t>
            </a:r>
            <a:r>
              <a:rPr lang="en-US" dirty="0">
                <a:solidFill>
                  <a:srgbClr val="002060"/>
                </a:solidFill>
              </a:rPr>
              <a:t> (underwear layer): wicks sweat off your skin</a:t>
            </a:r>
          </a:p>
          <a:p>
            <a:pPr lvl="1"/>
            <a:r>
              <a:rPr lang="en-US" b="1" dirty="0">
                <a:solidFill>
                  <a:srgbClr val="002060"/>
                </a:solidFill>
              </a:rPr>
              <a:t>Middle layer</a:t>
            </a:r>
            <a:r>
              <a:rPr lang="en-US" dirty="0">
                <a:solidFill>
                  <a:srgbClr val="002060"/>
                </a:solidFill>
              </a:rPr>
              <a:t> (insulating layer): retains body heat to protect you from the cold</a:t>
            </a:r>
          </a:p>
          <a:p>
            <a:pPr lvl="1"/>
            <a:r>
              <a:rPr lang="en-US" b="1" dirty="0">
                <a:solidFill>
                  <a:srgbClr val="002060"/>
                </a:solidFill>
              </a:rPr>
              <a:t>Outer layer</a:t>
            </a:r>
            <a:r>
              <a:rPr lang="en-US" dirty="0">
                <a:solidFill>
                  <a:srgbClr val="002060"/>
                </a:solidFill>
              </a:rPr>
              <a:t> (shell layer): shields you from wind and rain</a:t>
            </a:r>
          </a:p>
          <a:p>
            <a:r>
              <a:rPr lang="en-US" dirty="0">
                <a:solidFill>
                  <a:srgbClr val="002060"/>
                </a:solidFill>
              </a:rPr>
              <a:t>Even if you don’t wear all three layers at the outset, it’s a good idea to take all layers on every outing: You can peel off layers if things heat up, but you can’t put on layers that you didn’t bring along.</a:t>
            </a:r>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24494" y="1373370"/>
            <a:ext cx="4038600" cy="2692400"/>
          </a:xfrm>
        </p:spPr>
      </p:pic>
    </p:spTree>
    <p:extLst>
      <p:ext uri="{BB962C8B-B14F-4D97-AF65-F5344CB8AC3E}">
        <p14:creationId xmlns:p14="http://schemas.microsoft.com/office/powerpoint/2010/main" val="709568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5b</a:t>
            </a:r>
            <a:endParaRPr lang="en-US" dirty="0"/>
          </a:p>
        </p:txBody>
      </p:sp>
      <p:sp>
        <p:nvSpPr>
          <p:cNvPr id="3" name="Content Placeholder 2"/>
          <p:cNvSpPr>
            <a:spLocks noGrp="1"/>
          </p:cNvSpPr>
          <p:nvPr>
            <p:ph idx="1"/>
          </p:nvPr>
        </p:nvSpPr>
        <p:spPr/>
        <p:txBody>
          <a:bodyPr/>
          <a:lstStyle/>
          <a:p>
            <a:r>
              <a:rPr lang="en-US" altLang="en-US" dirty="0" smtClean="0"/>
              <a:t>Discuss </a:t>
            </a:r>
            <a:r>
              <a:rPr lang="en-US" altLang="en-US" dirty="0"/>
              <a:t>footwear for different kinds of weather and how the right footwear is important for protecting your feet.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2701649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5b Footwear</a:t>
            </a:r>
            <a:endParaRPr lang="en-US" dirty="0"/>
          </a:p>
        </p:txBody>
      </p:sp>
      <p:pic>
        <p:nvPicPr>
          <p:cNvPr id="12"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51189" y="1318561"/>
            <a:ext cx="3756247" cy="3394075"/>
          </a:xfrm>
        </p:spPr>
      </p:pic>
      <p:pic>
        <p:nvPicPr>
          <p:cNvPr id="8" name="Picture 7"/>
          <p:cNvPicPr>
            <a:picLocks noChangeAspect="1"/>
          </p:cNvPicPr>
          <p:nvPr/>
        </p:nvPicPr>
        <p:blipFill>
          <a:blip r:embed="rId3"/>
          <a:stretch>
            <a:fillRect/>
          </a:stretch>
        </p:blipFill>
        <p:spPr>
          <a:xfrm>
            <a:off x="2802404" y="1188876"/>
            <a:ext cx="2511600" cy="2508800"/>
          </a:xfrm>
          <a:prstGeom prst="rect">
            <a:avLst/>
          </a:prstGeom>
        </p:spPr>
      </p:pic>
      <p:pic>
        <p:nvPicPr>
          <p:cNvPr id="7" name="Content Placeholder 6"/>
          <p:cNvPicPr>
            <a:picLocks noGrp="1" noChangeAspect="1"/>
          </p:cNvPicPr>
          <p:nvPr>
            <p:ph sz="half" idx="1"/>
          </p:nvPr>
        </p:nvPicPr>
        <p:blipFill>
          <a:blip r:embed="rId4"/>
          <a:stretch>
            <a:fillRect/>
          </a:stretch>
        </p:blipFill>
        <p:spPr>
          <a:xfrm>
            <a:off x="128277" y="1384345"/>
            <a:ext cx="2733333" cy="1740557"/>
          </a:xfrm>
          <a:prstGeom prst="rect">
            <a:avLst/>
          </a:prstGeom>
        </p:spPr>
      </p:pic>
      <p:sp>
        <p:nvSpPr>
          <p:cNvPr id="13" name="TextBox 12"/>
          <p:cNvSpPr txBox="1"/>
          <p:nvPr/>
        </p:nvSpPr>
        <p:spPr>
          <a:xfrm>
            <a:off x="249980" y="3823323"/>
            <a:ext cx="4901209" cy="954107"/>
          </a:xfrm>
          <a:prstGeom prst="rect">
            <a:avLst/>
          </a:prstGeom>
          <a:noFill/>
        </p:spPr>
        <p:txBody>
          <a:bodyPr wrap="square" rtlCol="0">
            <a:spAutoFit/>
          </a:bodyPr>
          <a:lstStyle/>
          <a:p>
            <a:r>
              <a:rPr lang="en-US" sz="2800" dirty="0" smtClean="0">
                <a:solidFill>
                  <a:srgbClr val="002060"/>
                </a:solidFill>
              </a:rPr>
              <a:t>Arguably one of your most important pieces of equipment!</a:t>
            </a:r>
            <a:endParaRPr lang="en-US" sz="2800" dirty="0">
              <a:solidFill>
                <a:srgbClr val="002060"/>
              </a:solidFill>
            </a:endParaRPr>
          </a:p>
        </p:txBody>
      </p:sp>
    </p:spTree>
    <p:extLst>
      <p:ext uri="{BB962C8B-B14F-4D97-AF65-F5344CB8AC3E}">
        <p14:creationId xmlns:p14="http://schemas.microsoft.com/office/powerpoint/2010/main" val="2167724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5b. Footwear</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Determine </a:t>
            </a:r>
            <a:r>
              <a:rPr lang="en-US" dirty="0"/>
              <a:t>if your trek will take place in a wet or dry environment</a:t>
            </a:r>
            <a:r>
              <a:rPr lang="en-US" dirty="0" smtClean="0"/>
              <a:t>.</a:t>
            </a:r>
          </a:p>
          <a:p>
            <a:pPr lvl="1"/>
            <a:r>
              <a:rPr lang="en-US" b="1" dirty="0" smtClean="0"/>
              <a:t>In </a:t>
            </a:r>
            <a:r>
              <a:rPr lang="en-US" b="1" dirty="0"/>
              <a:t>a wet environment, slow-drying shoes can mean an increased chance of blisters and feet infections. </a:t>
            </a:r>
            <a:endParaRPr lang="en-US" b="1" dirty="0" smtClean="0"/>
          </a:p>
          <a:p>
            <a:pPr lvl="1"/>
            <a:r>
              <a:rPr lang="en-US" dirty="0" smtClean="0"/>
              <a:t>You’ll </a:t>
            </a:r>
            <a:r>
              <a:rPr lang="en-US" dirty="0"/>
              <a:t>need to pack shoes that can be dried on the go and are resistant to moisture damage. </a:t>
            </a:r>
            <a:endParaRPr lang="en-US" dirty="0" smtClean="0"/>
          </a:p>
          <a:p>
            <a:pPr lvl="1"/>
            <a:r>
              <a:rPr lang="en-US" dirty="0" smtClean="0"/>
              <a:t>Be </a:t>
            </a:r>
            <a:r>
              <a:rPr lang="en-US" dirty="0"/>
              <a:t>sure that your feet are also well-supported if you will be walking long distances, and remember to bring a change of footwear. </a:t>
            </a:r>
          </a:p>
          <a:p>
            <a:r>
              <a:rPr lang="en-US" dirty="0"/>
              <a:t>In cold, damp environments, you’ll want to pack insulated, warm, waterproof shoes that will stand up to the outdoor conditions. </a:t>
            </a:r>
            <a:endParaRPr lang="en-US" dirty="0" smtClean="0"/>
          </a:p>
          <a:p>
            <a:r>
              <a:rPr lang="en-US" b="1" dirty="0" smtClean="0"/>
              <a:t>Failing </a:t>
            </a:r>
            <a:r>
              <a:rPr lang="en-US" b="1" dirty="0"/>
              <a:t>to choose the right footwear to protect your feet is one of the biggest mistakes that inexperienced campers make.</a:t>
            </a:r>
            <a:r>
              <a:rPr lang="en-US" dirty="0"/>
              <a:t> </a:t>
            </a:r>
          </a:p>
          <a:p>
            <a:endParaRPr lang="en-US" dirty="0"/>
          </a:p>
        </p:txBody>
      </p:sp>
    </p:spTree>
    <p:extLst>
      <p:ext uri="{BB962C8B-B14F-4D97-AF65-F5344CB8AC3E}">
        <p14:creationId xmlns:p14="http://schemas.microsoft.com/office/powerpoint/2010/main" val="4016540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5b Footwear</a:t>
            </a:r>
            <a:endParaRPr lang="en-US" dirty="0"/>
          </a:p>
        </p:txBody>
      </p:sp>
      <p:sp>
        <p:nvSpPr>
          <p:cNvPr id="6" name="Content Placeholder 5"/>
          <p:cNvSpPr>
            <a:spLocks noGrp="1"/>
          </p:cNvSpPr>
          <p:nvPr>
            <p:ph idx="1"/>
          </p:nvPr>
        </p:nvSpPr>
        <p:spPr/>
        <p:txBody>
          <a:bodyPr>
            <a:normAutofit fontScale="77500" lnSpcReduction="20000"/>
          </a:bodyPr>
          <a:lstStyle/>
          <a:p>
            <a:r>
              <a:rPr lang="en-US" dirty="0"/>
              <a:t>Choosing the right hiking boots is a matchmaking process. Your dream hiking boots need to sync with how and where you hike. Before you tie the knot, though, you also have to be sure they’re a perfect fit.</a:t>
            </a:r>
          </a:p>
          <a:p>
            <a:pPr lvl="1"/>
            <a:r>
              <a:rPr lang="en-US" b="1" dirty="0"/>
              <a:t>Types: </a:t>
            </a:r>
            <a:r>
              <a:rPr lang="en-US" dirty="0"/>
              <a:t>You have a dizzying array of choices, from ultralight trail shoes to mountaineering boots.</a:t>
            </a:r>
          </a:p>
          <a:p>
            <a:pPr lvl="1"/>
            <a:r>
              <a:rPr lang="en-US" b="1" dirty="0"/>
              <a:t>Components: </a:t>
            </a:r>
            <a:r>
              <a:rPr lang="en-US" dirty="0"/>
              <a:t>Understanding a little more about what goes into uppers, lowers, midsoles, outsoles and other parts of a boot can help you refine your selection.</a:t>
            </a:r>
          </a:p>
          <a:p>
            <a:pPr lvl="1"/>
            <a:r>
              <a:rPr lang="en-US" b="1" dirty="0"/>
              <a:t>Fit:</a:t>
            </a:r>
            <a:r>
              <a:rPr lang="en-US" dirty="0"/>
              <a:t> No one ever loved a pair of ill-fitting boots. The difference between blisters and bliss is taking the time to get a great fit.</a:t>
            </a:r>
          </a:p>
          <a:p>
            <a:endParaRPr lang="en-US" dirty="0"/>
          </a:p>
        </p:txBody>
      </p:sp>
    </p:spTree>
    <p:extLst>
      <p:ext uri="{BB962C8B-B14F-4D97-AF65-F5344CB8AC3E}">
        <p14:creationId xmlns:p14="http://schemas.microsoft.com/office/powerpoint/2010/main" val="188785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Camping  Merit Badge</a:t>
            </a:r>
          </a:p>
        </p:txBody>
      </p:sp>
      <p:sp>
        <p:nvSpPr>
          <p:cNvPr id="3" name="Content Placeholder 2"/>
          <p:cNvSpPr>
            <a:spLocks noGrp="1"/>
          </p:cNvSpPr>
          <p:nvPr>
            <p:ph idx="1"/>
          </p:nvPr>
        </p:nvSpPr>
        <p:spPr/>
        <p:txBody>
          <a:bodyPr>
            <a:noAutofit/>
          </a:bodyPr>
          <a:lstStyle/>
          <a:p>
            <a:pPr lvl="0" eaLnBrk="0" fontAlgn="base" hangingPunct="0">
              <a:spcBef>
                <a:spcPct val="0"/>
              </a:spcBef>
              <a:spcAft>
                <a:spcPct val="0"/>
              </a:spcAft>
              <a:buFont typeface="+mj-lt"/>
              <a:buAutoNum type="arabicPeriod" startAt="5"/>
            </a:pPr>
            <a:r>
              <a:rPr lang="en-US" altLang="en-US" sz="1600" dirty="0" smtClean="0"/>
              <a:t>Do </a:t>
            </a:r>
            <a:r>
              <a:rPr lang="en-US" altLang="en-US" sz="1600" dirty="0"/>
              <a:t>the following:</a:t>
            </a:r>
          </a:p>
          <a:p>
            <a:pPr marL="800100" lvl="1" indent="-342900" eaLnBrk="0" fontAlgn="base" hangingPunct="0">
              <a:spcBef>
                <a:spcPct val="0"/>
              </a:spcBef>
              <a:spcAft>
                <a:spcPct val="0"/>
              </a:spcAft>
              <a:buFont typeface="+mj-lt"/>
              <a:buAutoNum type="alphaLcPeriod"/>
            </a:pPr>
            <a:r>
              <a:rPr lang="en-US" altLang="en-US" sz="1600" dirty="0"/>
              <a:t>Prepare a list of clothing you would need for overnight campouts in both warm and cold weather. Explain the term 'layering'. </a:t>
            </a:r>
          </a:p>
          <a:p>
            <a:pPr marL="800100" lvl="1" indent="-342900" eaLnBrk="0" fontAlgn="base" hangingPunct="0">
              <a:spcBef>
                <a:spcPct val="0"/>
              </a:spcBef>
              <a:spcAft>
                <a:spcPct val="0"/>
              </a:spcAft>
              <a:buFont typeface="+mj-lt"/>
              <a:buAutoNum type="alphaLcPeriod"/>
            </a:pPr>
            <a:r>
              <a:rPr lang="en-US" altLang="en-US" sz="1600" dirty="0"/>
              <a:t>Discuss footwear for different kinds of weather and how the right footwear is important for protecting your feet. </a:t>
            </a:r>
          </a:p>
          <a:p>
            <a:pPr marL="800100" lvl="1" indent="-342900" eaLnBrk="0" fontAlgn="base" hangingPunct="0">
              <a:spcBef>
                <a:spcPct val="0"/>
              </a:spcBef>
              <a:spcAft>
                <a:spcPct val="0"/>
              </a:spcAft>
              <a:buFont typeface="+mj-lt"/>
              <a:buAutoNum type="alphaLcPeriod"/>
            </a:pPr>
            <a:r>
              <a:rPr lang="en-US" altLang="en-US" sz="1600" dirty="0"/>
              <a:t>Explain the proper care and storage of camping equipment (clothing, footwear, bedding). </a:t>
            </a:r>
          </a:p>
          <a:p>
            <a:pPr marL="800100" lvl="1" indent="-342900" eaLnBrk="0" fontAlgn="base" hangingPunct="0">
              <a:spcBef>
                <a:spcPct val="0"/>
              </a:spcBef>
              <a:spcAft>
                <a:spcPct val="0"/>
              </a:spcAft>
              <a:buFont typeface="+mj-lt"/>
              <a:buAutoNum type="alphaLcPeriod"/>
            </a:pPr>
            <a:r>
              <a:rPr lang="en-US" altLang="en-US" sz="1600" dirty="0"/>
              <a:t>List the outdoor essentials necessary for any campout, and explain why each item is needed. </a:t>
            </a:r>
          </a:p>
          <a:p>
            <a:pPr marL="800100" lvl="1" indent="-342900" eaLnBrk="0" fontAlgn="base" hangingPunct="0">
              <a:spcBef>
                <a:spcPct val="0"/>
              </a:spcBef>
              <a:spcAft>
                <a:spcPct val="0"/>
              </a:spcAft>
              <a:buFont typeface="+mj-lt"/>
              <a:buAutoNum type="alphaLcPeriod"/>
            </a:pPr>
            <a:r>
              <a:rPr lang="en-US" altLang="en-US" sz="1600" dirty="0"/>
              <a:t>Present yourself to your Scoutmaster with your pack for inspection. Be correctly clothed and equipped for an overnight campout. </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431" y="201485"/>
            <a:ext cx="809685" cy="822911"/>
          </a:xfrm>
          <a:prstGeom prst="rect">
            <a:avLst/>
          </a:prstGeom>
        </p:spPr>
      </p:pic>
    </p:spTree>
    <p:extLst>
      <p:ext uri="{BB962C8B-B14F-4D97-AF65-F5344CB8AC3E}">
        <p14:creationId xmlns:p14="http://schemas.microsoft.com/office/powerpoint/2010/main" val="1751368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5b Footwear: Types</a:t>
            </a:r>
            <a:endParaRPr lang="en-US" dirty="0"/>
          </a:p>
        </p:txBody>
      </p:sp>
      <p:sp>
        <p:nvSpPr>
          <p:cNvPr id="4" name="Rectangle 3"/>
          <p:cNvSpPr/>
          <p:nvPr/>
        </p:nvSpPr>
        <p:spPr>
          <a:xfrm>
            <a:off x="312474" y="1241382"/>
            <a:ext cx="6377776" cy="923330"/>
          </a:xfrm>
          <a:prstGeom prst="rect">
            <a:avLst/>
          </a:prstGeom>
        </p:spPr>
        <p:txBody>
          <a:bodyPr wrap="square">
            <a:spAutoFit/>
          </a:bodyPr>
          <a:lstStyle/>
          <a:p>
            <a:r>
              <a:rPr lang="en-US" b="1" dirty="0">
                <a:solidFill>
                  <a:srgbClr val="002060"/>
                </a:solidFill>
              </a:rPr>
              <a:t>Hiking shoes:</a:t>
            </a:r>
            <a:r>
              <a:rPr lang="en-US" dirty="0">
                <a:solidFill>
                  <a:srgbClr val="002060"/>
                </a:solidFill>
              </a:rPr>
              <a:t> Low-cut models with flexible midsoles are excellent for day hiking. Some ultralight backpackers may even choose trail-running shoes for long-distance journeys.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0889" y="1241382"/>
            <a:ext cx="1822361" cy="923330"/>
          </a:xfrm>
          <a:prstGeom prst="rect">
            <a:avLst/>
          </a:prstGeom>
        </p:spPr>
      </p:pic>
      <p:sp>
        <p:nvSpPr>
          <p:cNvPr id="6" name="Rectangle 5"/>
          <p:cNvSpPr/>
          <p:nvPr/>
        </p:nvSpPr>
        <p:spPr>
          <a:xfrm>
            <a:off x="312475" y="2164712"/>
            <a:ext cx="6377776" cy="1200329"/>
          </a:xfrm>
          <a:prstGeom prst="rect">
            <a:avLst/>
          </a:prstGeom>
        </p:spPr>
        <p:txBody>
          <a:bodyPr wrap="square">
            <a:spAutoFit/>
          </a:bodyPr>
          <a:lstStyle/>
          <a:p>
            <a:r>
              <a:rPr lang="en-US" b="1" dirty="0">
                <a:solidFill>
                  <a:srgbClr val="002060"/>
                </a:solidFill>
              </a:rPr>
              <a:t>Day hiking boots:</a:t>
            </a:r>
            <a:r>
              <a:rPr lang="en-US" dirty="0">
                <a:solidFill>
                  <a:srgbClr val="002060"/>
                </a:solidFill>
              </a:rPr>
              <a:t> These range from mid- to high-cut models and are intended for day hikes or short backpacking trips with light loads. They often flex easily and require little break-in time, but they lack the support and durability of stout backpacking boots.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516" y="2303394"/>
            <a:ext cx="1893009" cy="1224146"/>
          </a:xfrm>
          <a:prstGeom prst="rect">
            <a:avLst/>
          </a:prstGeom>
        </p:spPr>
      </p:pic>
      <p:sp>
        <p:nvSpPr>
          <p:cNvPr id="8" name="Rectangle 7"/>
          <p:cNvSpPr/>
          <p:nvPr/>
        </p:nvSpPr>
        <p:spPr>
          <a:xfrm>
            <a:off x="312474" y="3438109"/>
            <a:ext cx="6377776" cy="1477328"/>
          </a:xfrm>
          <a:prstGeom prst="rect">
            <a:avLst/>
          </a:prstGeom>
        </p:spPr>
        <p:txBody>
          <a:bodyPr wrap="square">
            <a:spAutoFit/>
          </a:bodyPr>
          <a:lstStyle/>
          <a:p>
            <a:r>
              <a:rPr lang="en-US" b="1" dirty="0">
                <a:solidFill>
                  <a:srgbClr val="002060"/>
                </a:solidFill>
              </a:rPr>
              <a:t>Backpacking boots:</a:t>
            </a:r>
            <a:r>
              <a:rPr lang="en-US" dirty="0">
                <a:solidFill>
                  <a:srgbClr val="002060"/>
                </a:solidFill>
              </a:rPr>
              <a:t> These are designed to carry heavier loads on multiday trips deep into the backcountry. Most have a high cut that wraps above the ankles for excellent support. Durable and supportive, with stiffer midsoles than lighter footwear, they are suitable for on- or off-trail travel.</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328" y="3666222"/>
            <a:ext cx="1770197" cy="1363051"/>
          </a:xfrm>
          <a:prstGeom prst="rect">
            <a:avLst/>
          </a:prstGeom>
        </p:spPr>
      </p:pic>
    </p:spTree>
    <p:extLst>
      <p:ext uri="{BB962C8B-B14F-4D97-AF65-F5344CB8AC3E}">
        <p14:creationId xmlns:p14="http://schemas.microsoft.com/office/powerpoint/2010/main" val="2863393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403" y="298077"/>
            <a:ext cx="4953548" cy="763526"/>
          </a:xfrm>
        </p:spPr>
        <p:txBody>
          <a:bodyPr>
            <a:normAutofit fontScale="90000"/>
          </a:bodyPr>
          <a:lstStyle/>
          <a:p>
            <a:r>
              <a:rPr lang="en-US" dirty="0" smtClean="0"/>
              <a:t>5b Footwear: Components</a:t>
            </a:r>
            <a:endParaRPr lang="en-US" dirty="0"/>
          </a:p>
        </p:txBody>
      </p:sp>
      <p:sp>
        <p:nvSpPr>
          <p:cNvPr id="3" name="Content Placeholder 2"/>
          <p:cNvSpPr>
            <a:spLocks noGrp="1"/>
          </p:cNvSpPr>
          <p:nvPr>
            <p:ph idx="1"/>
          </p:nvPr>
        </p:nvSpPr>
        <p:spPr>
          <a:xfrm>
            <a:off x="98676" y="1263056"/>
            <a:ext cx="7091534" cy="3624707"/>
          </a:xfrm>
        </p:spPr>
        <p:txBody>
          <a:bodyPr>
            <a:normAutofit fontScale="85000" lnSpcReduction="20000"/>
          </a:bodyPr>
          <a:lstStyle/>
          <a:p>
            <a:r>
              <a:rPr lang="en-US" dirty="0"/>
              <a:t>Materials impact a boot’s weight, breathability, durability and water resistance.</a:t>
            </a:r>
          </a:p>
          <a:p>
            <a:r>
              <a:rPr lang="en-US" b="1" dirty="0" smtClean="0"/>
              <a:t>Hiking </a:t>
            </a:r>
            <a:r>
              <a:rPr lang="en-US" b="1" dirty="0"/>
              <a:t>Boot Uppers</a:t>
            </a:r>
          </a:p>
          <a:p>
            <a:pPr lvl="1"/>
            <a:r>
              <a:rPr lang="en-US" b="1" dirty="0" smtClean="0"/>
              <a:t>Full-grain </a:t>
            </a:r>
            <a:r>
              <a:rPr lang="en-US" b="1" dirty="0"/>
              <a:t>leather:</a:t>
            </a:r>
            <a:r>
              <a:rPr lang="en-US" dirty="0"/>
              <a:t> Full-grain leather offers excellent durability and abrasion resistance and very good water resistance. It’s most commonly used in backpacking boots built for extended trips, heavy loads and rugged terrain. It is not as light or breathable as nylon/split-grain leather combinations. Ample break-in time is needed before starting an extended trip.</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759" y="1441941"/>
            <a:ext cx="1877490" cy="1156534"/>
          </a:xfrm>
          <a:prstGeom prst="rect">
            <a:avLst/>
          </a:prstGeom>
        </p:spPr>
      </p:pic>
    </p:spTree>
    <p:extLst>
      <p:ext uri="{BB962C8B-B14F-4D97-AF65-F5344CB8AC3E}">
        <p14:creationId xmlns:p14="http://schemas.microsoft.com/office/powerpoint/2010/main" val="952946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403" y="298077"/>
            <a:ext cx="4953548" cy="763526"/>
          </a:xfrm>
        </p:spPr>
        <p:txBody>
          <a:bodyPr>
            <a:normAutofit fontScale="90000"/>
          </a:bodyPr>
          <a:lstStyle/>
          <a:p>
            <a:r>
              <a:rPr lang="en-US" dirty="0" smtClean="0"/>
              <a:t>5b Footwear: Components</a:t>
            </a:r>
            <a:endParaRPr lang="en-US" dirty="0"/>
          </a:p>
        </p:txBody>
      </p:sp>
      <p:sp>
        <p:nvSpPr>
          <p:cNvPr id="3" name="Content Placeholder 2"/>
          <p:cNvSpPr>
            <a:spLocks noGrp="1"/>
          </p:cNvSpPr>
          <p:nvPr>
            <p:ph idx="1"/>
          </p:nvPr>
        </p:nvSpPr>
        <p:spPr>
          <a:xfrm>
            <a:off x="138148" y="1276213"/>
            <a:ext cx="7084954" cy="3749698"/>
          </a:xfrm>
        </p:spPr>
        <p:txBody>
          <a:bodyPr>
            <a:normAutofit fontScale="92500" lnSpcReduction="10000"/>
          </a:bodyPr>
          <a:lstStyle/>
          <a:p>
            <a:r>
              <a:rPr lang="en-US" b="1" dirty="0" smtClean="0"/>
              <a:t>Hiking Boot Uppers</a:t>
            </a:r>
          </a:p>
          <a:p>
            <a:pPr lvl="1"/>
            <a:r>
              <a:rPr lang="en-US" b="1" dirty="0"/>
              <a:t>Split-grain leather: </a:t>
            </a:r>
            <a:r>
              <a:rPr lang="en-US" dirty="0"/>
              <a:t>Split-grain leather is usually paired with nylon or nylon mesh to create a lightweight boot that offers excellent breathability. Split-grain leather "splits away" the rougher inner part of the cowhide from the smooth exterior. The benefit is lower cost, however, the downside is less resistance to water and abrasion (though many feature waterproof liners).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759" y="1441941"/>
            <a:ext cx="1877490" cy="1156534"/>
          </a:xfrm>
          <a:prstGeom prst="rect">
            <a:avLst/>
          </a:prstGeom>
        </p:spPr>
      </p:pic>
    </p:spTree>
    <p:extLst>
      <p:ext uri="{BB962C8B-B14F-4D97-AF65-F5344CB8AC3E}">
        <p14:creationId xmlns:p14="http://schemas.microsoft.com/office/powerpoint/2010/main" val="1398125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403" y="298077"/>
            <a:ext cx="4953548" cy="763526"/>
          </a:xfrm>
        </p:spPr>
        <p:txBody>
          <a:bodyPr>
            <a:normAutofit fontScale="90000"/>
          </a:bodyPr>
          <a:lstStyle/>
          <a:p>
            <a:r>
              <a:rPr lang="en-US" dirty="0" smtClean="0"/>
              <a:t>5b Footwear: Components</a:t>
            </a:r>
            <a:endParaRPr lang="en-US" dirty="0"/>
          </a:p>
        </p:txBody>
      </p:sp>
      <p:sp>
        <p:nvSpPr>
          <p:cNvPr id="3" name="Content Placeholder 2"/>
          <p:cNvSpPr>
            <a:spLocks noGrp="1"/>
          </p:cNvSpPr>
          <p:nvPr>
            <p:ph idx="1"/>
          </p:nvPr>
        </p:nvSpPr>
        <p:spPr>
          <a:xfrm>
            <a:off x="118412" y="1276213"/>
            <a:ext cx="7006014" cy="3644443"/>
          </a:xfrm>
        </p:spPr>
        <p:txBody>
          <a:bodyPr>
            <a:normAutofit/>
          </a:bodyPr>
          <a:lstStyle/>
          <a:p>
            <a:r>
              <a:rPr lang="en-US" b="1" dirty="0"/>
              <a:t>Hiking Boot Uppers</a:t>
            </a:r>
          </a:p>
          <a:p>
            <a:pPr lvl="1"/>
            <a:r>
              <a:rPr lang="en-US" b="1" dirty="0" err="1"/>
              <a:t>Nubuck</a:t>
            </a:r>
            <a:r>
              <a:rPr lang="en-US" b="1" dirty="0"/>
              <a:t> leather:</a:t>
            </a:r>
            <a:r>
              <a:rPr lang="en-US" dirty="0"/>
              <a:t> </a:t>
            </a:r>
            <a:r>
              <a:rPr lang="en-US" dirty="0" err="1"/>
              <a:t>Nubuck</a:t>
            </a:r>
            <a:r>
              <a:rPr lang="en-US" dirty="0"/>
              <a:t> leather is full-grain leather that has been buffed to resemble suede. It is very durable and resists water and abrasion. It’s also fairly flexible, yet it too requires ample time to break in before an extended hike.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759" y="1441941"/>
            <a:ext cx="1877490" cy="1156534"/>
          </a:xfrm>
          <a:prstGeom prst="rect">
            <a:avLst/>
          </a:prstGeom>
        </p:spPr>
      </p:pic>
    </p:spTree>
    <p:extLst>
      <p:ext uri="{BB962C8B-B14F-4D97-AF65-F5344CB8AC3E}">
        <p14:creationId xmlns:p14="http://schemas.microsoft.com/office/powerpoint/2010/main" val="1345271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403" y="298077"/>
            <a:ext cx="4953548" cy="763526"/>
          </a:xfrm>
        </p:spPr>
        <p:txBody>
          <a:bodyPr>
            <a:normAutofit fontScale="90000"/>
          </a:bodyPr>
          <a:lstStyle/>
          <a:p>
            <a:r>
              <a:rPr lang="en-US" dirty="0" smtClean="0"/>
              <a:t>5b Footwear: Components</a:t>
            </a:r>
            <a:endParaRPr lang="en-US" dirty="0"/>
          </a:p>
        </p:txBody>
      </p:sp>
      <p:sp>
        <p:nvSpPr>
          <p:cNvPr id="3" name="Content Placeholder 2"/>
          <p:cNvSpPr>
            <a:spLocks noGrp="1"/>
          </p:cNvSpPr>
          <p:nvPr>
            <p:ph idx="1"/>
          </p:nvPr>
        </p:nvSpPr>
        <p:spPr>
          <a:xfrm>
            <a:off x="105256" y="1249900"/>
            <a:ext cx="6716564" cy="3341836"/>
          </a:xfrm>
        </p:spPr>
        <p:txBody>
          <a:bodyPr>
            <a:normAutofit fontScale="92500"/>
          </a:bodyPr>
          <a:lstStyle/>
          <a:p>
            <a:r>
              <a:rPr lang="en-US" b="1" dirty="0"/>
              <a:t>Hiking Boot Uppers</a:t>
            </a:r>
          </a:p>
          <a:p>
            <a:pPr lvl="1"/>
            <a:r>
              <a:rPr lang="en-US" b="1" dirty="0"/>
              <a:t>Synthetics:</a:t>
            </a:r>
            <a:r>
              <a:rPr lang="en-US" dirty="0"/>
              <a:t> Polyester, nylon and so-called "synthetic leather" are all commonly found in modern boots. They are lighter than leather, break in more quickly, dry faster and usually cost less. Downside: They may show wear sooner due to more stitching on the outside of the boot.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759" y="1441941"/>
            <a:ext cx="1877490" cy="1156534"/>
          </a:xfrm>
          <a:prstGeom prst="rect">
            <a:avLst/>
          </a:prstGeom>
        </p:spPr>
      </p:pic>
    </p:spTree>
    <p:extLst>
      <p:ext uri="{BB962C8B-B14F-4D97-AF65-F5344CB8AC3E}">
        <p14:creationId xmlns:p14="http://schemas.microsoft.com/office/powerpoint/2010/main" val="2484488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403" y="298077"/>
            <a:ext cx="4953548" cy="763526"/>
          </a:xfrm>
        </p:spPr>
        <p:txBody>
          <a:bodyPr>
            <a:normAutofit fontScale="90000"/>
          </a:bodyPr>
          <a:lstStyle/>
          <a:p>
            <a:r>
              <a:rPr lang="en-US" dirty="0" smtClean="0"/>
              <a:t>5b Footwear: Components</a:t>
            </a:r>
            <a:endParaRPr lang="en-US" dirty="0"/>
          </a:p>
        </p:txBody>
      </p:sp>
      <p:sp>
        <p:nvSpPr>
          <p:cNvPr id="3" name="Content Placeholder 2"/>
          <p:cNvSpPr>
            <a:spLocks noGrp="1"/>
          </p:cNvSpPr>
          <p:nvPr>
            <p:ph idx="1"/>
          </p:nvPr>
        </p:nvSpPr>
        <p:spPr>
          <a:xfrm>
            <a:off x="105256" y="1243321"/>
            <a:ext cx="6897504" cy="3604973"/>
          </a:xfrm>
        </p:spPr>
        <p:txBody>
          <a:bodyPr>
            <a:normAutofit fontScale="85000" lnSpcReduction="10000"/>
          </a:bodyPr>
          <a:lstStyle/>
          <a:p>
            <a:r>
              <a:rPr lang="en-US" b="1" dirty="0"/>
              <a:t>Hiking Boot Uppers</a:t>
            </a:r>
          </a:p>
          <a:p>
            <a:pPr lvl="1"/>
            <a:r>
              <a:rPr lang="en-US" b="1" dirty="0"/>
              <a:t>Waterproof membranes:</a:t>
            </a:r>
            <a:r>
              <a:rPr lang="en-US" dirty="0"/>
              <a:t> Boots and shoes billed as “waterproof” feature uppers constructed with waterproof/breathable membranes (such as Gore-Tex® or </a:t>
            </a:r>
            <a:r>
              <a:rPr lang="en-US" dirty="0" err="1"/>
              <a:t>eVent</a:t>
            </a:r>
            <a:r>
              <a:rPr lang="en-US" dirty="0"/>
              <a:t>®) to keep feet dry in wet conditions. Downside: The reduced breathability created by a membrane (compared to the ventilating mesh used on some </a:t>
            </a:r>
            <a:r>
              <a:rPr lang="en-US" dirty="0" smtClean="0"/>
              <a:t>non-waterproof </a:t>
            </a:r>
            <a:r>
              <a:rPr lang="en-US" dirty="0"/>
              <a:t>shoes) may encourage feet to sweat on summer days.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759" y="1441941"/>
            <a:ext cx="1877490" cy="1156534"/>
          </a:xfrm>
          <a:prstGeom prst="rect">
            <a:avLst/>
          </a:prstGeom>
        </p:spPr>
      </p:pic>
    </p:spTree>
    <p:extLst>
      <p:ext uri="{BB962C8B-B14F-4D97-AF65-F5344CB8AC3E}">
        <p14:creationId xmlns:p14="http://schemas.microsoft.com/office/powerpoint/2010/main" val="1464373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403" y="298077"/>
            <a:ext cx="4953548" cy="763526"/>
          </a:xfrm>
        </p:spPr>
        <p:txBody>
          <a:bodyPr>
            <a:normAutofit fontScale="90000"/>
          </a:bodyPr>
          <a:lstStyle/>
          <a:p>
            <a:r>
              <a:rPr lang="en-US" dirty="0" smtClean="0"/>
              <a:t>5b Footwear: Components</a:t>
            </a:r>
            <a:endParaRPr lang="en-US" dirty="0"/>
          </a:p>
        </p:txBody>
      </p:sp>
      <p:sp>
        <p:nvSpPr>
          <p:cNvPr id="3" name="Content Placeholder 2"/>
          <p:cNvSpPr>
            <a:spLocks noGrp="1"/>
          </p:cNvSpPr>
          <p:nvPr>
            <p:ph idx="1"/>
          </p:nvPr>
        </p:nvSpPr>
        <p:spPr>
          <a:xfrm>
            <a:off x="118412" y="1269635"/>
            <a:ext cx="6821818" cy="1848535"/>
          </a:xfrm>
        </p:spPr>
        <p:txBody>
          <a:bodyPr>
            <a:normAutofit fontScale="92500"/>
          </a:bodyPr>
          <a:lstStyle/>
          <a:p>
            <a:r>
              <a:rPr lang="en-US" b="1" dirty="0"/>
              <a:t>Hiking Boot Uppers</a:t>
            </a:r>
          </a:p>
          <a:p>
            <a:pPr lvl="1"/>
            <a:r>
              <a:rPr lang="en-US" b="1" dirty="0"/>
              <a:t>Insulation:</a:t>
            </a:r>
            <a:r>
              <a:rPr lang="en-US" dirty="0"/>
              <a:t> Synthetic insulation is added to some mountaineering boots for warmth when hiking on snow and glaciers.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759" y="1441941"/>
            <a:ext cx="1877490" cy="1156534"/>
          </a:xfrm>
          <a:prstGeom prst="rect">
            <a:avLst/>
          </a:prstGeom>
        </p:spPr>
      </p:pic>
    </p:spTree>
    <p:extLst>
      <p:ext uri="{BB962C8B-B14F-4D97-AF65-F5344CB8AC3E}">
        <p14:creationId xmlns:p14="http://schemas.microsoft.com/office/powerpoint/2010/main" val="1163579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403" y="298077"/>
            <a:ext cx="4953548" cy="763526"/>
          </a:xfrm>
        </p:spPr>
        <p:txBody>
          <a:bodyPr>
            <a:normAutofit fontScale="90000"/>
          </a:bodyPr>
          <a:lstStyle/>
          <a:p>
            <a:r>
              <a:rPr lang="en-US" dirty="0" smtClean="0"/>
              <a:t>5b Footwear: Components</a:t>
            </a:r>
            <a:endParaRPr lang="en-US" dirty="0"/>
          </a:p>
        </p:txBody>
      </p:sp>
      <p:sp>
        <p:nvSpPr>
          <p:cNvPr id="3" name="Content Placeholder 2"/>
          <p:cNvSpPr>
            <a:spLocks noGrp="1"/>
          </p:cNvSpPr>
          <p:nvPr>
            <p:ph idx="1"/>
          </p:nvPr>
        </p:nvSpPr>
        <p:spPr>
          <a:xfrm>
            <a:off x="124990" y="1302527"/>
            <a:ext cx="7025750" cy="3749697"/>
          </a:xfrm>
        </p:spPr>
        <p:txBody>
          <a:bodyPr>
            <a:normAutofit fontScale="70000" lnSpcReduction="20000"/>
          </a:bodyPr>
          <a:lstStyle/>
          <a:p>
            <a:r>
              <a:rPr lang="en-US" b="1" dirty="0"/>
              <a:t>Hiking Boot Midsoles</a:t>
            </a:r>
          </a:p>
          <a:p>
            <a:pPr lvl="1"/>
            <a:r>
              <a:rPr lang="en-US" dirty="0"/>
              <a:t>The midsole, which provides cushioning, buffers feet from shock and largely determines a boot’s stiffness. Stiff boots might not sound like a good thing, but for long hikes on rocky, uneven terrain they can mean greater comfort and stability. A stiff boot won’t allow your foot to wear out by wrapping around every rock or tree root you step on. The most common midsole materials are EVA (ethylene vinyl acetate) and polyurethane.</a:t>
            </a:r>
          </a:p>
          <a:p>
            <a:pPr lvl="2"/>
            <a:r>
              <a:rPr lang="en-US" b="1" dirty="0"/>
              <a:t>EVA</a:t>
            </a:r>
            <a:r>
              <a:rPr lang="en-US" dirty="0"/>
              <a:t> is a bit cushier, lighter and less expensive. Midsoles use varying densities of EVA to provide firmer support where needed (e.g., around the forefoot).</a:t>
            </a:r>
          </a:p>
          <a:p>
            <a:pPr lvl="2"/>
            <a:r>
              <a:rPr lang="en-US" b="1" dirty="0"/>
              <a:t>Polyurethane</a:t>
            </a:r>
            <a:r>
              <a:rPr lang="en-US" dirty="0"/>
              <a:t> is generally firmer and more durable, so it’s usually found in extended backpacking and mountaineering boots.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740" y="1566931"/>
            <a:ext cx="1743280" cy="1073860"/>
          </a:xfrm>
          <a:prstGeom prst="rect">
            <a:avLst/>
          </a:prstGeom>
        </p:spPr>
      </p:pic>
    </p:spTree>
    <p:extLst>
      <p:ext uri="{BB962C8B-B14F-4D97-AF65-F5344CB8AC3E}">
        <p14:creationId xmlns:p14="http://schemas.microsoft.com/office/powerpoint/2010/main" val="3923293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403" y="298077"/>
            <a:ext cx="4953548" cy="763526"/>
          </a:xfrm>
        </p:spPr>
        <p:txBody>
          <a:bodyPr>
            <a:normAutofit fontScale="90000"/>
          </a:bodyPr>
          <a:lstStyle/>
          <a:p>
            <a:r>
              <a:rPr lang="en-US" dirty="0" smtClean="0"/>
              <a:t>5b Footwear: Components</a:t>
            </a:r>
            <a:endParaRPr lang="en-US" dirty="0"/>
          </a:p>
        </p:txBody>
      </p:sp>
      <p:sp>
        <p:nvSpPr>
          <p:cNvPr id="3" name="Content Placeholder 2"/>
          <p:cNvSpPr>
            <a:spLocks noGrp="1"/>
          </p:cNvSpPr>
          <p:nvPr>
            <p:ph idx="1"/>
          </p:nvPr>
        </p:nvSpPr>
        <p:spPr>
          <a:xfrm>
            <a:off x="263138" y="1415845"/>
            <a:ext cx="6841553" cy="3446477"/>
          </a:xfrm>
        </p:spPr>
        <p:txBody>
          <a:bodyPr>
            <a:normAutofit fontScale="77500" lnSpcReduction="20000"/>
          </a:bodyPr>
          <a:lstStyle/>
          <a:p>
            <a:r>
              <a:rPr lang="en-US" b="1" dirty="0"/>
              <a:t>Hiking Boot Internal Support</a:t>
            </a:r>
          </a:p>
          <a:p>
            <a:pPr lvl="1"/>
            <a:r>
              <a:rPr lang="en-US" b="1" dirty="0"/>
              <a:t>Shanks:</a:t>
            </a:r>
            <a:r>
              <a:rPr lang="en-US" dirty="0"/>
              <a:t> These 3–5mm thick inserts are sandwiched between a boot’s midsole and outsole to add load-bearing stiffness to the midsole. They vary in length; some cover the entire length of the midsole, while others only cover half.</a:t>
            </a:r>
          </a:p>
          <a:p>
            <a:pPr lvl="1"/>
            <a:r>
              <a:rPr lang="en-US" b="1" dirty="0"/>
              <a:t>Plates:</a:t>
            </a:r>
            <a:r>
              <a:rPr lang="en-US" dirty="0"/>
              <a:t> These thin, </a:t>
            </a:r>
            <a:r>
              <a:rPr lang="en-US" dirty="0" smtClean="0"/>
              <a:t>semi-flexible </a:t>
            </a:r>
            <a:r>
              <a:rPr lang="en-US" dirty="0"/>
              <a:t>inserts are positioned between the midsole and the outsole, and below the shank (if included). They protect feet from getting bruised by roots or uneven rocks.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740" y="1566931"/>
            <a:ext cx="1743280" cy="1073860"/>
          </a:xfrm>
          <a:prstGeom prst="rect">
            <a:avLst/>
          </a:prstGeom>
        </p:spPr>
      </p:pic>
    </p:spTree>
    <p:extLst>
      <p:ext uri="{BB962C8B-B14F-4D97-AF65-F5344CB8AC3E}">
        <p14:creationId xmlns:p14="http://schemas.microsoft.com/office/powerpoint/2010/main" val="2759385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403" y="298077"/>
            <a:ext cx="4953548" cy="763526"/>
          </a:xfrm>
        </p:spPr>
        <p:txBody>
          <a:bodyPr>
            <a:normAutofit fontScale="90000"/>
          </a:bodyPr>
          <a:lstStyle/>
          <a:p>
            <a:r>
              <a:rPr lang="en-US" dirty="0" smtClean="0"/>
              <a:t>5b Footwear: Components</a:t>
            </a:r>
            <a:endParaRPr lang="en-US" dirty="0"/>
          </a:p>
        </p:txBody>
      </p:sp>
      <p:sp>
        <p:nvSpPr>
          <p:cNvPr id="3" name="Content Placeholder 2"/>
          <p:cNvSpPr>
            <a:spLocks noGrp="1"/>
          </p:cNvSpPr>
          <p:nvPr>
            <p:ph idx="1"/>
          </p:nvPr>
        </p:nvSpPr>
        <p:spPr>
          <a:xfrm>
            <a:off x="118412" y="1394623"/>
            <a:ext cx="7104690" cy="3539189"/>
          </a:xfrm>
        </p:spPr>
        <p:txBody>
          <a:bodyPr>
            <a:normAutofit fontScale="70000" lnSpcReduction="20000"/>
          </a:bodyPr>
          <a:lstStyle/>
          <a:p>
            <a:r>
              <a:rPr lang="en-US" b="1" dirty="0"/>
              <a:t>Hiking Boot Outsoles</a:t>
            </a:r>
          </a:p>
          <a:p>
            <a:pPr lvl="1"/>
            <a:r>
              <a:rPr lang="en-US" dirty="0"/>
              <a:t>Rubber is used on all hiking boot outsoles. Additives such as carbon are sometimes added to backpacking or mountaineering boots to boost hardness. Hard outsoles increase durability but can feel slick if go you off trail.</a:t>
            </a:r>
          </a:p>
          <a:p>
            <a:pPr lvl="1"/>
            <a:r>
              <a:rPr lang="en-US" b="1" dirty="0"/>
              <a:t>Lug pattern:</a:t>
            </a:r>
            <a:r>
              <a:rPr lang="en-US" dirty="0"/>
              <a:t> Lugs are traction-giving bumps on the outsole. Deeper, thicker lugs are used on backpacking and mountaineering boots to improve grip. Widely spaced lugs offer good traction and shed mud more easily.</a:t>
            </a:r>
          </a:p>
          <a:p>
            <a:pPr lvl="1"/>
            <a:r>
              <a:rPr lang="en-US" b="1" dirty="0"/>
              <a:t>Heel brake:</a:t>
            </a:r>
            <a:r>
              <a:rPr lang="en-US" dirty="0"/>
              <a:t> This refers to the clearly defined heel zone that is distinct from the forefoot and arch. It reduces your chance of sliding during steep descents.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101" y="1334458"/>
            <a:ext cx="1682386" cy="1507418"/>
          </a:xfrm>
          <a:prstGeom prst="rect">
            <a:avLst/>
          </a:prstGeom>
        </p:spPr>
      </p:pic>
    </p:spTree>
    <p:extLst>
      <p:ext uri="{BB962C8B-B14F-4D97-AF65-F5344CB8AC3E}">
        <p14:creationId xmlns:p14="http://schemas.microsoft.com/office/powerpoint/2010/main" val="2237678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Camping  Merit Badge</a:t>
            </a:r>
          </a:p>
        </p:txBody>
      </p:sp>
      <p:sp>
        <p:nvSpPr>
          <p:cNvPr id="3" name="Content Placeholder 2"/>
          <p:cNvSpPr>
            <a:spLocks noGrp="1"/>
          </p:cNvSpPr>
          <p:nvPr>
            <p:ph idx="1"/>
          </p:nvPr>
        </p:nvSpPr>
        <p:spPr>
          <a:xfrm>
            <a:off x="448966" y="1190694"/>
            <a:ext cx="8246070" cy="3952805"/>
          </a:xfrm>
        </p:spPr>
        <p:txBody>
          <a:bodyPr>
            <a:normAutofit fontScale="92500" lnSpcReduction="10000"/>
          </a:bodyPr>
          <a:lstStyle/>
          <a:p>
            <a:pPr marL="0" lvl="0" indent="0" eaLnBrk="0" fontAlgn="base" hangingPunct="0">
              <a:spcBef>
                <a:spcPct val="0"/>
              </a:spcBef>
              <a:spcAft>
                <a:spcPct val="0"/>
              </a:spcAft>
              <a:buNone/>
            </a:pPr>
            <a:endParaRPr lang="en-US" altLang="en-US" sz="800" dirty="0">
              <a:solidFill>
                <a:schemeClr val="tx1"/>
              </a:solidFill>
              <a:latin typeface="Arial" panose="020B0604020202020204" pitchFamily="34" charset="0"/>
            </a:endParaRPr>
          </a:p>
          <a:p>
            <a:pPr marL="0" lvl="0" indent="0" eaLnBrk="0" fontAlgn="base" hangingPunct="0">
              <a:spcBef>
                <a:spcPct val="0"/>
              </a:spcBef>
              <a:spcAft>
                <a:spcPct val="0"/>
              </a:spcAft>
              <a:buFontTx/>
              <a:buAutoNum type="arabicPeriod"/>
            </a:pPr>
            <a:endParaRPr lang="en-US" altLang="en-US" sz="800" dirty="0">
              <a:solidFill>
                <a:schemeClr val="tx1"/>
              </a:solidFill>
              <a:latin typeface="Arial" panose="020B0604020202020204" pitchFamily="34" charset="0"/>
            </a:endParaRPr>
          </a:p>
          <a:p>
            <a:pPr lvl="0" eaLnBrk="0" fontAlgn="base" hangingPunct="0">
              <a:spcBef>
                <a:spcPct val="0"/>
              </a:spcBef>
              <a:spcAft>
                <a:spcPct val="0"/>
              </a:spcAft>
              <a:buFont typeface="+mj-lt"/>
              <a:buAutoNum type="arabicPeriod" startAt="6"/>
            </a:pPr>
            <a:r>
              <a:rPr lang="en-US" altLang="en-US" sz="1600" dirty="0"/>
              <a:t>Do the following:</a:t>
            </a:r>
          </a:p>
          <a:p>
            <a:pPr marL="800100" lvl="1" indent="-342900" eaLnBrk="0" fontAlgn="base" hangingPunct="0">
              <a:spcBef>
                <a:spcPct val="0"/>
              </a:spcBef>
              <a:spcAft>
                <a:spcPct val="0"/>
              </a:spcAft>
              <a:buFont typeface="+mj-lt"/>
              <a:buAutoNum type="alphaLcPeriod"/>
            </a:pPr>
            <a:r>
              <a:rPr lang="en-US" altLang="en-US" sz="1600" dirty="0"/>
              <a:t>Describe the features of four types of tents, when and where they could be used, and how to care for tents. Working with another Scout, pitch a tent. </a:t>
            </a:r>
          </a:p>
          <a:p>
            <a:pPr marL="800100" lvl="1" indent="-342900" eaLnBrk="0" fontAlgn="base" hangingPunct="0">
              <a:spcBef>
                <a:spcPct val="0"/>
              </a:spcBef>
              <a:spcAft>
                <a:spcPct val="0"/>
              </a:spcAft>
              <a:buFont typeface="+mj-lt"/>
              <a:buAutoNum type="alphaLcPeriod"/>
            </a:pPr>
            <a:r>
              <a:rPr lang="en-US" altLang="en-US" sz="1600" dirty="0"/>
              <a:t>Discuss the importance of camp sanitation and tell why water treatment is essential. Then demonstrate two ways to treat water. </a:t>
            </a:r>
          </a:p>
          <a:p>
            <a:pPr marL="800100" lvl="1" indent="-342900" eaLnBrk="0" fontAlgn="base" hangingPunct="0">
              <a:spcBef>
                <a:spcPct val="0"/>
              </a:spcBef>
              <a:spcAft>
                <a:spcPct val="0"/>
              </a:spcAft>
              <a:buFont typeface="+mj-lt"/>
              <a:buAutoNum type="alphaLcPeriod"/>
            </a:pPr>
            <a:r>
              <a:rPr lang="en-US" altLang="en-US" sz="1600" dirty="0"/>
              <a:t>Describe the factors to be considered in deciding where to pitch your tent. </a:t>
            </a:r>
          </a:p>
          <a:p>
            <a:pPr marL="800100" lvl="1" indent="-342900" eaLnBrk="0" fontAlgn="base" hangingPunct="0">
              <a:spcBef>
                <a:spcPct val="0"/>
              </a:spcBef>
              <a:spcAft>
                <a:spcPct val="0"/>
              </a:spcAft>
              <a:buFont typeface="+mj-lt"/>
              <a:buAutoNum type="alphaLcPeriod"/>
            </a:pPr>
            <a:r>
              <a:rPr lang="en-US" altLang="en-US" sz="1600" dirty="0"/>
              <a:t>Tell the difference between internal- and external-frame packs. Discuss the advantages and disadvantages of each. </a:t>
            </a:r>
          </a:p>
          <a:p>
            <a:pPr marL="800100" lvl="1" indent="-342900" eaLnBrk="0" fontAlgn="base" hangingPunct="0">
              <a:spcBef>
                <a:spcPct val="0"/>
              </a:spcBef>
              <a:spcAft>
                <a:spcPct val="0"/>
              </a:spcAft>
              <a:buFont typeface="+mj-lt"/>
              <a:buAutoNum type="alphaLcPeriod"/>
            </a:pPr>
            <a:r>
              <a:rPr lang="en-US" altLang="en-US" sz="1600" dirty="0"/>
              <a:t>Discuss the types of sleeping bags and what kind would be suitable for different conditions. Explain the proper care of your sleeping bag and how to keep it dry. Make a comfortable ground bed. </a:t>
            </a:r>
          </a:p>
          <a:p>
            <a:pPr lvl="0" eaLnBrk="0" fontAlgn="base" hangingPunct="0">
              <a:spcBef>
                <a:spcPct val="0"/>
              </a:spcBef>
              <a:spcAft>
                <a:spcPct val="0"/>
              </a:spcAft>
              <a:buFont typeface="+mj-lt"/>
              <a:buAutoNum type="arabicPeriod" startAt="6"/>
            </a:pPr>
            <a:r>
              <a:rPr lang="en-US" altLang="en-US" sz="1600" dirty="0"/>
              <a:t>Prepare for an overnight campout with your patrol by doing the following:</a:t>
            </a:r>
          </a:p>
          <a:p>
            <a:pPr marL="800100" lvl="1" indent="-342900" eaLnBrk="0" fontAlgn="base" hangingPunct="0">
              <a:spcBef>
                <a:spcPct val="0"/>
              </a:spcBef>
              <a:spcAft>
                <a:spcPct val="0"/>
              </a:spcAft>
              <a:buFont typeface="+mj-lt"/>
              <a:buAutoNum type="alphaLcPeriod"/>
            </a:pPr>
            <a:r>
              <a:rPr lang="en-US" altLang="en-US" sz="1600" dirty="0"/>
              <a:t>Make a checklist of personal and patrol gear that will be needed. </a:t>
            </a:r>
          </a:p>
          <a:p>
            <a:pPr marL="800100" lvl="1" indent="-342900" eaLnBrk="0" fontAlgn="base" hangingPunct="0">
              <a:spcBef>
                <a:spcPct val="0"/>
              </a:spcBef>
              <a:spcAft>
                <a:spcPct val="0"/>
              </a:spcAft>
              <a:buFont typeface="+mj-lt"/>
              <a:buAutoNum type="alphaLcPeriod"/>
            </a:pPr>
            <a:r>
              <a:rPr lang="en-US" altLang="en-US" sz="1600" dirty="0"/>
              <a:t>Pack your own gear and your share of the patrol equipment and food for proper carrying. Show that your pack is right for quickly getting what is needed first, and that it has been assembled properly for comfort, weight, balance, size, and neatness. </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431" y="201485"/>
            <a:ext cx="809685" cy="822911"/>
          </a:xfrm>
          <a:prstGeom prst="rect">
            <a:avLst/>
          </a:prstGeom>
        </p:spPr>
      </p:pic>
    </p:spTree>
    <p:extLst>
      <p:ext uri="{BB962C8B-B14F-4D97-AF65-F5344CB8AC3E}">
        <p14:creationId xmlns:p14="http://schemas.microsoft.com/office/powerpoint/2010/main" val="2769233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5b Hiking Boot Fit</a:t>
            </a:r>
            <a:endParaRPr lang="en-US" dirty="0"/>
          </a:p>
        </p:txBody>
      </p:sp>
      <p:sp>
        <p:nvSpPr>
          <p:cNvPr id="3" name="Content Placeholder 2"/>
          <p:cNvSpPr>
            <a:spLocks noGrp="1"/>
          </p:cNvSpPr>
          <p:nvPr>
            <p:ph idx="1"/>
          </p:nvPr>
        </p:nvSpPr>
        <p:spPr>
          <a:xfrm>
            <a:off x="134858" y="1341997"/>
            <a:ext cx="8874284" cy="3361571"/>
          </a:xfrm>
        </p:spPr>
        <p:txBody>
          <a:bodyPr>
            <a:normAutofit fontScale="55000" lnSpcReduction="20000"/>
          </a:bodyPr>
          <a:lstStyle/>
          <a:p>
            <a:pPr marL="0" indent="0">
              <a:buNone/>
            </a:pPr>
            <a:r>
              <a:rPr lang="en-US" b="1" dirty="0"/>
              <a:t>Hiking boots should fit snug everywhere, tight nowhere and offer room to wiggle your toes. </a:t>
            </a:r>
          </a:p>
          <a:p>
            <a:r>
              <a:rPr lang="en-US" b="1" dirty="0"/>
              <a:t>Know your size.</a:t>
            </a:r>
            <a:r>
              <a:rPr lang="en-US" dirty="0"/>
              <a:t> </a:t>
            </a:r>
            <a:r>
              <a:rPr lang="en-US" dirty="0" smtClean="0"/>
              <a:t>Have </a:t>
            </a:r>
            <a:r>
              <a:rPr lang="en-US" dirty="0"/>
              <a:t>your foot's length, width and arch length measured on a specially calibrated fit </a:t>
            </a:r>
            <a:r>
              <a:rPr lang="en-US" dirty="0" smtClean="0"/>
              <a:t>device. </a:t>
            </a:r>
            <a:r>
              <a:rPr lang="en-US" dirty="0"/>
              <a:t>Foot volume, another key to good fit, must be assessed by a specialist at a store. </a:t>
            </a:r>
          </a:p>
          <a:p>
            <a:pPr lvl="1"/>
            <a:r>
              <a:rPr lang="en-US" dirty="0" smtClean="0"/>
              <a:t>Double-check </a:t>
            </a:r>
            <a:r>
              <a:rPr lang="en-US" dirty="0"/>
              <a:t>length </a:t>
            </a:r>
            <a:r>
              <a:rPr lang="en-US" dirty="0" smtClean="0"/>
              <a:t>by </a:t>
            </a:r>
            <a:r>
              <a:rPr lang="en-US" dirty="0"/>
              <a:t>pulling the insoles out of the boots and standing on them; you should have a thumb’s width of space between your longest toe and the end of the insole.</a:t>
            </a:r>
          </a:p>
          <a:p>
            <a:r>
              <a:rPr lang="en-US" b="1" dirty="0"/>
              <a:t>Try on boots at the end of the day.</a:t>
            </a:r>
            <a:r>
              <a:rPr lang="en-US" dirty="0"/>
              <a:t> Your feet normally swell a bit during the day’s activities and will be at their largest then. This helps you avoid buying boots that are too small.</a:t>
            </a:r>
          </a:p>
          <a:p>
            <a:r>
              <a:rPr lang="en-US" b="1" dirty="0"/>
              <a:t>If you wear orthotics, bring them along.</a:t>
            </a:r>
            <a:r>
              <a:rPr lang="en-US" dirty="0"/>
              <a:t> They impact the fit of a boot.</a:t>
            </a:r>
          </a:p>
          <a:p>
            <a:r>
              <a:rPr lang="en-US" b="1" dirty="0"/>
              <a:t>Wear appropriate socks. </a:t>
            </a:r>
            <a:r>
              <a:rPr lang="en-US" dirty="0"/>
              <a:t>Try them on with the socks you plan to wear. </a:t>
            </a:r>
            <a:r>
              <a:rPr lang="en-US" dirty="0" smtClean="0"/>
              <a:t>On </a:t>
            </a:r>
            <a:r>
              <a:rPr lang="en-US" dirty="0"/>
              <a:t>the trail, go with synthetic rather than slow-drying cotton socks, which are more likely to give you blisters. </a:t>
            </a:r>
            <a:endParaRPr lang="en-US" dirty="0" smtClean="0"/>
          </a:p>
          <a:p>
            <a:r>
              <a:rPr lang="en-US" b="1" dirty="0" smtClean="0"/>
              <a:t>Spend </a:t>
            </a:r>
            <a:r>
              <a:rPr lang="en-US" b="1" dirty="0"/>
              <a:t>some time in the boots</a:t>
            </a:r>
            <a:r>
              <a:rPr lang="en-US" dirty="0"/>
              <a:t>. Take a stroll through the store. Walk up and down stairs. Find an inclined surface and walk on it.</a:t>
            </a:r>
          </a:p>
          <a:p>
            <a:r>
              <a:rPr lang="en-US" b="1" dirty="0"/>
              <a:t>Fit issues to share with your footwear specialist:</a:t>
            </a:r>
            <a:r>
              <a:rPr lang="en-US" dirty="0"/>
              <a:t> You don't want to feel odd bumps or seams, or pinching in the forefoot, nor toes hitting the end of the boot when it's on an incline. If the boots are laced firmly and you still feel space above the top of your foot, then the volume of the boot is wrong.</a:t>
            </a:r>
          </a:p>
          <a:p>
            <a:endParaRPr lang="en-US" dirty="0"/>
          </a:p>
        </p:txBody>
      </p:sp>
    </p:spTree>
    <p:extLst>
      <p:ext uri="{BB962C8B-B14F-4D97-AF65-F5344CB8AC3E}">
        <p14:creationId xmlns:p14="http://schemas.microsoft.com/office/powerpoint/2010/main" val="2298707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5b Hiking Boot Fit</a:t>
            </a:r>
            <a:endParaRPr lang="en-US" dirty="0"/>
          </a:p>
        </p:txBody>
      </p:sp>
      <p:sp>
        <p:nvSpPr>
          <p:cNvPr id="3" name="Content Placeholder 2"/>
          <p:cNvSpPr>
            <a:spLocks noGrp="1"/>
          </p:cNvSpPr>
          <p:nvPr>
            <p:ph sz="half" idx="1"/>
          </p:nvPr>
        </p:nvSpPr>
        <p:spPr>
          <a:xfrm>
            <a:off x="457200" y="1374889"/>
            <a:ext cx="4038600" cy="3219734"/>
          </a:xfrm>
        </p:spPr>
        <p:txBody>
          <a:bodyPr>
            <a:normAutofit fontScale="77500" lnSpcReduction="20000"/>
          </a:bodyPr>
          <a:lstStyle/>
          <a:p>
            <a:r>
              <a:rPr lang="en-US" dirty="0" smtClean="0">
                <a:solidFill>
                  <a:srgbClr val="002060"/>
                </a:solidFill>
              </a:rPr>
              <a:t>Be </a:t>
            </a:r>
            <a:r>
              <a:rPr lang="en-US" dirty="0">
                <a:solidFill>
                  <a:srgbClr val="002060"/>
                </a:solidFill>
              </a:rPr>
              <a:t>sure to break in new boots before using them in </a:t>
            </a:r>
            <a:r>
              <a:rPr lang="en-US" dirty="0" smtClean="0">
                <a:solidFill>
                  <a:srgbClr val="002060"/>
                </a:solidFill>
              </a:rPr>
              <a:t>the field.</a:t>
            </a:r>
          </a:p>
          <a:p>
            <a:r>
              <a:rPr lang="en-US" dirty="0" smtClean="0">
                <a:solidFill>
                  <a:srgbClr val="002060"/>
                </a:solidFill>
              </a:rPr>
              <a:t>Wear </a:t>
            </a:r>
            <a:r>
              <a:rPr lang="en-US" dirty="0">
                <a:solidFill>
                  <a:srgbClr val="002060"/>
                </a:solidFill>
              </a:rPr>
              <a:t>them several times, gradually extending </a:t>
            </a:r>
            <a:r>
              <a:rPr lang="en-US" dirty="0" smtClean="0">
                <a:solidFill>
                  <a:srgbClr val="002060"/>
                </a:solidFill>
              </a:rPr>
              <a:t>the length </a:t>
            </a:r>
            <a:r>
              <a:rPr lang="en-US" dirty="0">
                <a:solidFill>
                  <a:srgbClr val="002060"/>
                </a:solidFill>
              </a:rPr>
              <a:t>of time you wear them, until they feel like a </a:t>
            </a:r>
            <a:r>
              <a:rPr lang="en-US" dirty="0" smtClean="0">
                <a:solidFill>
                  <a:srgbClr val="002060"/>
                </a:solidFill>
              </a:rPr>
              <a:t>natural part </a:t>
            </a:r>
            <a:r>
              <a:rPr lang="en-US" dirty="0">
                <a:solidFill>
                  <a:srgbClr val="002060"/>
                </a:solidFill>
              </a:rPr>
              <a:t>of your feet.</a:t>
            </a:r>
            <a:endParaRPr lang="en-US" dirty="0" smtClean="0">
              <a:solidFill>
                <a:srgbClr val="002060"/>
              </a:solidFill>
            </a:endParaRPr>
          </a:p>
          <a:p>
            <a:r>
              <a:rPr lang="en-US" dirty="0" smtClean="0">
                <a:solidFill>
                  <a:srgbClr val="002060"/>
                </a:solidFill>
              </a:rPr>
              <a:t>Too </a:t>
            </a:r>
            <a:r>
              <a:rPr lang="en-US" dirty="0">
                <a:solidFill>
                  <a:srgbClr val="002060"/>
                </a:solidFill>
              </a:rPr>
              <a:t>many sore-footed hikers overlook this important step.</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199" y="1505989"/>
            <a:ext cx="4038600" cy="2019300"/>
          </a:xfrm>
        </p:spPr>
      </p:pic>
    </p:spTree>
    <p:extLst>
      <p:ext uri="{BB962C8B-B14F-4D97-AF65-F5344CB8AC3E}">
        <p14:creationId xmlns:p14="http://schemas.microsoft.com/office/powerpoint/2010/main" val="37722341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5c</a:t>
            </a:r>
            <a:endParaRPr lang="en-US" dirty="0"/>
          </a:p>
        </p:txBody>
      </p:sp>
      <p:sp>
        <p:nvSpPr>
          <p:cNvPr id="3" name="Content Placeholder 2"/>
          <p:cNvSpPr>
            <a:spLocks noGrp="1"/>
          </p:cNvSpPr>
          <p:nvPr>
            <p:ph idx="1"/>
          </p:nvPr>
        </p:nvSpPr>
        <p:spPr/>
        <p:txBody>
          <a:bodyPr/>
          <a:lstStyle/>
          <a:p>
            <a:r>
              <a:rPr lang="en-US" altLang="en-US" dirty="0" smtClean="0"/>
              <a:t>Explain </a:t>
            </a:r>
            <a:r>
              <a:rPr lang="en-US" altLang="en-US" dirty="0"/>
              <a:t>the proper care and storage of camping equipment (clothing, footwear, bedding).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333359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5c Care and Storage of Camping Equipment</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33609" y="1377768"/>
            <a:ext cx="2685782" cy="3394075"/>
          </a:xfrm>
        </p:spPr>
      </p:pic>
      <p:sp>
        <p:nvSpPr>
          <p:cNvPr id="5" name="Content Placeholder 4"/>
          <p:cNvSpPr>
            <a:spLocks noGrp="1"/>
          </p:cNvSpPr>
          <p:nvPr>
            <p:ph sz="half" idx="2"/>
          </p:nvPr>
        </p:nvSpPr>
        <p:spPr>
          <a:xfrm>
            <a:off x="3966786" y="1377768"/>
            <a:ext cx="4720013" cy="3394472"/>
          </a:xfrm>
        </p:spPr>
        <p:txBody>
          <a:bodyPr>
            <a:normAutofit fontScale="85000" lnSpcReduction="10000"/>
          </a:bodyPr>
          <a:lstStyle/>
          <a:p>
            <a:r>
              <a:rPr lang="en-US" dirty="0">
                <a:solidFill>
                  <a:srgbClr val="002060"/>
                </a:solidFill>
              </a:rPr>
              <a:t>Never put your gear away when it’s dirty or wet. </a:t>
            </a:r>
            <a:endParaRPr lang="en-US" dirty="0" smtClean="0">
              <a:solidFill>
                <a:srgbClr val="002060"/>
              </a:solidFill>
            </a:endParaRPr>
          </a:p>
          <a:p>
            <a:r>
              <a:rPr lang="en-US" dirty="0" smtClean="0">
                <a:solidFill>
                  <a:srgbClr val="002060"/>
                </a:solidFill>
              </a:rPr>
              <a:t>Clean </a:t>
            </a:r>
            <a:r>
              <a:rPr lang="en-US" dirty="0">
                <a:solidFill>
                  <a:srgbClr val="002060"/>
                </a:solidFill>
              </a:rPr>
              <a:t>the mud, dirt, sand, etc. off and, even more important, let it have enough to time to dry and air out before you pack it away. </a:t>
            </a:r>
            <a:endParaRPr lang="en-US" dirty="0" smtClean="0">
              <a:solidFill>
                <a:srgbClr val="002060"/>
              </a:solidFill>
            </a:endParaRPr>
          </a:p>
          <a:p>
            <a:r>
              <a:rPr lang="en-US" dirty="0" smtClean="0">
                <a:solidFill>
                  <a:srgbClr val="002060"/>
                </a:solidFill>
              </a:rPr>
              <a:t>Organize </a:t>
            </a:r>
            <a:r>
              <a:rPr lang="en-US" dirty="0">
                <a:solidFill>
                  <a:srgbClr val="002060"/>
                </a:solidFill>
              </a:rPr>
              <a:t>your gear in sealable plastic tubs or cardboard boxes and keep it all in a cool, dry place.</a:t>
            </a:r>
          </a:p>
        </p:txBody>
      </p:sp>
    </p:spTree>
    <p:extLst>
      <p:ext uri="{BB962C8B-B14F-4D97-AF65-F5344CB8AC3E}">
        <p14:creationId xmlns:p14="http://schemas.microsoft.com/office/powerpoint/2010/main" val="4288624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79901" y="298077"/>
            <a:ext cx="4215133" cy="763526"/>
          </a:xfrm>
        </p:spPr>
        <p:txBody>
          <a:bodyPr>
            <a:normAutofit fontScale="90000"/>
          </a:bodyPr>
          <a:lstStyle/>
          <a:p>
            <a:r>
              <a:rPr lang="en-US" dirty="0" smtClean="0"/>
              <a:t>5c. Care and Storage of Camping Equipment</a:t>
            </a:r>
            <a:endParaRPr lang="en-US" dirty="0"/>
          </a:p>
        </p:txBody>
      </p:sp>
      <p:sp>
        <p:nvSpPr>
          <p:cNvPr id="5" name="Content Placeholder 4"/>
          <p:cNvSpPr>
            <a:spLocks noGrp="1"/>
          </p:cNvSpPr>
          <p:nvPr>
            <p:ph idx="1"/>
          </p:nvPr>
        </p:nvSpPr>
        <p:spPr/>
        <p:txBody>
          <a:bodyPr>
            <a:normAutofit fontScale="62500" lnSpcReduction="20000"/>
          </a:bodyPr>
          <a:lstStyle/>
          <a:p>
            <a:r>
              <a:rPr lang="en-US" b="1" dirty="0" smtClean="0"/>
              <a:t>A </a:t>
            </a:r>
            <a:r>
              <a:rPr lang="en-US" b="1" dirty="0"/>
              <a:t>few specifics:</a:t>
            </a:r>
            <a:endParaRPr lang="en-US" dirty="0"/>
          </a:p>
          <a:p>
            <a:pPr lvl="1"/>
            <a:r>
              <a:rPr lang="en-US" b="1" dirty="0"/>
              <a:t>Tent:</a:t>
            </a:r>
            <a:r>
              <a:rPr lang="en-US" dirty="0"/>
              <a:t> Set it up in the backyard when you get home. Make sure everything is dry, because a tent packed away wet can quickly mold, mildew and rot. Clean the dirt or sand off tent stakes and poles.</a:t>
            </a:r>
          </a:p>
          <a:p>
            <a:pPr lvl="1"/>
            <a:r>
              <a:rPr lang="en-US" b="1" dirty="0"/>
              <a:t>Sleeping bag:</a:t>
            </a:r>
            <a:r>
              <a:rPr lang="en-US" dirty="0"/>
              <a:t> Air it out and then hang it up on a hanger in a closet or lay it out flat under the bed. Don’t store a sleeping bag long term inside its stuff sack because that can </a:t>
            </a:r>
            <a:r>
              <a:rPr lang="en-US" dirty="0" smtClean="0"/>
              <a:t>reduce the effectiveness of the </a:t>
            </a:r>
            <a:r>
              <a:rPr lang="en-US" dirty="0"/>
              <a:t>insulation inside.</a:t>
            </a:r>
          </a:p>
          <a:p>
            <a:pPr lvl="1"/>
            <a:r>
              <a:rPr lang="en-US" b="1" dirty="0"/>
              <a:t>Electronics:</a:t>
            </a:r>
            <a:r>
              <a:rPr lang="en-US" dirty="0"/>
              <a:t> For long-term storage of flashlights, headlamps, GPS, etc., always remove the batteries to prevent corrosion or leakage. Then store your batteries in a sealed plastic bag nearby.</a:t>
            </a:r>
          </a:p>
          <a:p>
            <a:pPr lvl="1"/>
            <a:r>
              <a:rPr lang="en-US" b="1" dirty="0"/>
              <a:t>Cooking gear:</a:t>
            </a:r>
            <a:r>
              <a:rPr lang="en-US" dirty="0"/>
              <a:t> Make sure your pots, pans, utensils and stove are all clean. Stray food drippings and crumbs will eventually attract insects and rodents.</a:t>
            </a:r>
          </a:p>
          <a:p>
            <a:endParaRPr lang="en-US" dirty="0"/>
          </a:p>
        </p:txBody>
      </p:sp>
    </p:spTree>
    <p:extLst>
      <p:ext uri="{BB962C8B-B14F-4D97-AF65-F5344CB8AC3E}">
        <p14:creationId xmlns:p14="http://schemas.microsoft.com/office/powerpoint/2010/main" val="2399118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5d</a:t>
            </a:r>
            <a:endParaRPr lang="en-US" dirty="0"/>
          </a:p>
        </p:txBody>
      </p:sp>
      <p:sp>
        <p:nvSpPr>
          <p:cNvPr id="3" name="Content Placeholder 2"/>
          <p:cNvSpPr>
            <a:spLocks noGrp="1"/>
          </p:cNvSpPr>
          <p:nvPr>
            <p:ph idx="1"/>
          </p:nvPr>
        </p:nvSpPr>
        <p:spPr/>
        <p:txBody>
          <a:bodyPr/>
          <a:lstStyle/>
          <a:p>
            <a:r>
              <a:rPr lang="en-US" altLang="en-US" dirty="0" smtClean="0"/>
              <a:t>List </a:t>
            </a:r>
            <a:r>
              <a:rPr lang="en-US" altLang="en-US" dirty="0"/>
              <a:t>the outdoor essentials necessary for any campout, and explain why each item is needed.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1688467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177" y="298077"/>
            <a:ext cx="4359858" cy="763526"/>
          </a:xfrm>
        </p:spPr>
        <p:txBody>
          <a:bodyPr>
            <a:normAutofit/>
          </a:bodyPr>
          <a:lstStyle/>
          <a:p>
            <a:r>
              <a:rPr lang="en-US" sz="3200" dirty="0" smtClean="0"/>
              <a:t>5d. Outdoor Essentials</a:t>
            </a:r>
            <a:endParaRPr lang="en-US" sz="3200" dirty="0"/>
          </a:p>
        </p:txBody>
      </p:sp>
      <p:sp>
        <p:nvSpPr>
          <p:cNvPr id="3" name="Content Placeholder 2"/>
          <p:cNvSpPr>
            <a:spLocks noGrp="1"/>
          </p:cNvSpPr>
          <p:nvPr>
            <p:ph idx="1"/>
          </p:nvPr>
        </p:nvSpPr>
        <p:spPr/>
        <p:txBody>
          <a:bodyPr/>
          <a:lstStyle/>
          <a:p>
            <a:r>
              <a:rPr lang="en-US" dirty="0"/>
              <a:t>Packing the “Ten Essentials” whenever you step into the backcountry, even on day hikes, is a good habit. </a:t>
            </a:r>
            <a:endParaRPr lang="en-US" dirty="0" smtClean="0"/>
          </a:p>
          <a:p>
            <a:r>
              <a:rPr lang="en-US" dirty="0" smtClean="0"/>
              <a:t>On </a:t>
            </a:r>
            <a:r>
              <a:rPr lang="en-US" dirty="0"/>
              <a:t>a routine trip you may use only a few of them or none at all. </a:t>
            </a:r>
            <a:endParaRPr lang="en-US" dirty="0" smtClean="0"/>
          </a:p>
          <a:p>
            <a:r>
              <a:rPr lang="en-US" dirty="0" smtClean="0"/>
              <a:t>It’s </a:t>
            </a:r>
            <a:r>
              <a:rPr lang="en-US" dirty="0"/>
              <a:t>when something goes awry that you’ll truly appreciate the value of carrying these items that could be essential to your survival.</a:t>
            </a:r>
          </a:p>
        </p:txBody>
      </p:sp>
    </p:spTree>
    <p:extLst>
      <p:ext uri="{BB962C8B-B14F-4D97-AF65-F5344CB8AC3E}">
        <p14:creationId xmlns:p14="http://schemas.microsoft.com/office/powerpoint/2010/main" val="84746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5d. Outdoor Essentials</a:t>
            </a:r>
            <a:endParaRPr lang="en-US" dirty="0"/>
          </a:p>
        </p:txBody>
      </p:sp>
      <p:sp>
        <p:nvSpPr>
          <p:cNvPr id="3" name="Content Placeholder 2"/>
          <p:cNvSpPr>
            <a:spLocks noGrp="1"/>
          </p:cNvSpPr>
          <p:nvPr>
            <p:ph sz="half" idx="1"/>
          </p:nvPr>
        </p:nvSpPr>
        <p:spPr>
          <a:xfrm>
            <a:off x="171039" y="1295947"/>
            <a:ext cx="4324761" cy="3762855"/>
          </a:xfrm>
        </p:spPr>
        <p:txBody>
          <a:bodyPr>
            <a:normAutofit fontScale="55000" lnSpcReduction="20000"/>
          </a:bodyPr>
          <a:lstStyle/>
          <a:p>
            <a:r>
              <a:rPr lang="en-US" b="1" dirty="0">
                <a:solidFill>
                  <a:srgbClr val="002060"/>
                </a:solidFill>
              </a:rPr>
              <a:t>Ten </a:t>
            </a:r>
            <a:r>
              <a:rPr lang="en-US" b="1" dirty="0" smtClean="0">
                <a:solidFill>
                  <a:srgbClr val="002060"/>
                </a:solidFill>
              </a:rPr>
              <a:t>Essentials</a:t>
            </a:r>
            <a:endParaRPr lang="en-US" b="1" dirty="0">
              <a:solidFill>
                <a:srgbClr val="002060"/>
              </a:solidFill>
            </a:endParaRPr>
          </a:p>
          <a:p>
            <a:r>
              <a:rPr lang="en-US" b="1" dirty="0">
                <a:solidFill>
                  <a:srgbClr val="002060"/>
                </a:solidFill>
              </a:rPr>
              <a:t>Navigation:</a:t>
            </a:r>
            <a:r>
              <a:rPr lang="en-US" dirty="0">
                <a:solidFill>
                  <a:srgbClr val="002060"/>
                </a:solidFill>
              </a:rPr>
              <a:t> map, compass, altimeter, GPS device, personal locator beacon (PLB) or satellite messenger</a:t>
            </a:r>
          </a:p>
          <a:p>
            <a:r>
              <a:rPr lang="en-US" b="1" dirty="0">
                <a:solidFill>
                  <a:srgbClr val="002060"/>
                </a:solidFill>
              </a:rPr>
              <a:t>Headlamp:</a:t>
            </a:r>
            <a:r>
              <a:rPr lang="en-US" dirty="0">
                <a:solidFill>
                  <a:srgbClr val="002060"/>
                </a:solidFill>
              </a:rPr>
              <a:t> plus extra batteries</a:t>
            </a:r>
          </a:p>
          <a:p>
            <a:r>
              <a:rPr lang="en-US" b="1" dirty="0">
                <a:solidFill>
                  <a:srgbClr val="002060"/>
                </a:solidFill>
              </a:rPr>
              <a:t>Sun protection:</a:t>
            </a:r>
            <a:r>
              <a:rPr lang="en-US" dirty="0">
                <a:solidFill>
                  <a:srgbClr val="002060"/>
                </a:solidFill>
              </a:rPr>
              <a:t> sunglasses, sun-protective clothes and sunscreen</a:t>
            </a:r>
          </a:p>
          <a:p>
            <a:r>
              <a:rPr lang="en-US" b="1" dirty="0">
                <a:solidFill>
                  <a:srgbClr val="002060"/>
                </a:solidFill>
              </a:rPr>
              <a:t>First aid:</a:t>
            </a:r>
            <a:r>
              <a:rPr lang="en-US" dirty="0">
                <a:solidFill>
                  <a:srgbClr val="002060"/>
                </a:solidFill>
              </a:rPr>
              <a:t> including foot care and insect repellent (as needed)</a:t>
            </a:r>
          </a:p>
          <a:p>
            <a:r>
              <a:rPr lang="en-US" b="1" dirty="0">
                <a:solidFill>
                  <a:srgbClr val="002060"/>
                </a:solidFill>
              </a:rPr>
              <a:t>Knife:</a:t>
            </a:r>
            <a:r>
              <a:rPr lang="en-US" dirty="0">
                <a:solidFill>
                  <a:srgbClr val="002060"/>
                </a:solidFill>
              </a:rPr>
              <a:t> plus a gear repair kit</a:t>
            </a:r>
          </a:p>
          <a:p>
            <a:r>
              <a:rPr lang="en-US" b="1" dirty="0">
                <a:solidFill>
                  <a:srgbClr val="002060"/>
                </a:solidFill>
              </a:rPr>
              <a:t>Fire:</a:t>
            </a:r>
            <a:r>
              <a:rPr lang="en-US" dirty="0">
                <a:solidFill>
                  <a:srgbClr val="002060"/>
                </a:solidFill>
              </a:rPr>
              <a:t> matches, lighter, tinder and/or stove</a:t>
            </a:r>
          </a:p>
          <a:p>
            <a:r>
              <a:rPr lang="en-US" b="1" dirty="0">
                <a:solidFill>
                  <a:srgbClr val="002060"/>
                </a:solidFill>
              </a:rPr>
              <a:t>Shelter:</a:t>
            </a:r>
            <a:r>
              <a:rPr lang="en-US" dirty="0">
                <a:solidFill>
                  <a:srgbClr val="002060"/>
                </a:solidFill>
              </a:rPr>
              <a:t> carried at all times (can be a light emergency </a:t>
            </a:r>
            <a:r>
              <a:rPr lang="en-US" dirty="0" err="1">
                <a:solidFill>
                  <a:srgbClr val="002060"/>
                </a:solidFill>
              </a:rPr>
              <a:t>bivy</a:t>
            </a:r>
            <a:r>
              <a:rPr lang="en-US" dirty="0">
                <a:solidFill>
                  <a:srgbClr val="002060"/>
                </a:solidFill>
              </a:rPr>
              <a:t>)</a:t>
            </a:r>
          </a:p>
          <a:p>
            <a:r>
              <a:rPr lang="en-US" b="1" dirty="0">
                <a:solidFill>
                  <a:srgbClr val="002060"/>
                </a:solidFill>
              </a:rPr>
              <a:t>Extra food:</a:t>
            </a:r>
            <a:r>
              <a:rPr lang="en-US" dirty="0">
                <a:solidFill>
                  <a:srgbClr val="002060"/>
                </a:solidFill>
              </a:rPr>
              <a:t> Beyond the minimum expectation</a:t>
            </a:r>
          </a:p>
          <a:p>
            <a:r>
              <a:rPr lang="en-US" b="1" dirty="0">
                <a:solidFill>
                  <a:srgbClr val="002060"/>
                </a:solidFill>
              </a:rPr>
              <a:t>Extra water:</a:t>
            </a:r>
            <a:r>
              <a:rPr lang="en-US" dirty="0">
                <a:solidFill>
                  <a:srgbClr val="002060"/>
                </a:solidFill>
              </a:rPr>
              <a:t> Beyond the minimum expectation</a:t>
            </a:r>
          </a:p>
          <a:p>
            <a:r>
              <a:rPr lang="en-US" b="1" dirty="0">
                <a:solidFill>
                  <a:srgbClr val="002060"/>
                </a:solidFill>
              </a:rPr>
              <a:t>Extra clothes:</a:t>
            </a:r>
            <a:r>
              <a:rPr lang="en-US" dirty="0">
                <a:solidFill>
                  <a:srgbClr val="002060"/>
                </a:solidFill>
              </a:rPr>
              <a:t> Beyond the minimum expectation</a:t>
            </a:r>
          </a:p>
          <a:p>
            <a:endParaRPr lang="en-US" dirty="0">
              <a:solidFill>
                <a:srgbClr val="002060"/>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199" y="1348106"/>
            <a:ext cx="4290066" cy="2145033"/>
          </a:xfrm>
        </p:spPr>
      </p:pic>
    </p:spTree>
    <p:extLst>
      <p:ext uri="{BB962C8B-B14F-4D97-AF65-F5344CB8AC3E}">
        <p14:creationId xmlns:p14="http://schemas.microsoft.com/office/powerpoint/2010/main" val="22283090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745" y="323270"/>
            <a:ext cx="4151937" cy="763525"/>
          </a:xfrm>
        </p:spPr>
        <p:txBody>
          <a:bodyPr>
            <a:normAutofit fontScale="90000"/>
          </a:bodyPr>
          <a:lstStyle/>
          <a:p>
            <a:r>
              <a:rPr lang="en-US" dirty="0"/>
              <a:t>5d. Outdoor Essentials</a:t>
            </a:r>
          </a:p>
        </p:txBody>
      </p:sp>
      <p:sp>
        <p:nvSpPr>
          <p:cNvPr id="5" name="Text Placeholder 4"/>
          <p:cNvSpPr>
            <a:spLocks noGrp="1"/>
          </p:cNvSpPr>
          <p:nvPr>
            <p:ph type="body" idx="1"/>
          </p:nvPr>
        </p:nvSpPr>
        <p:spPr>
          <a:xfrm>
            <a:off x="536879" y="1179410"/>
            <a:ext cx="4040188" cy="479822"/>
          </a:xfrm>
        </p:spPr>
        <p:txBody>
          <a:bodyPr/>
          <a:lstStyle/>
          <a:p>
            <a:r>
              <a:rPr lang="en-US" dirty="0" smtClean="0"/>
              <a:t>Navigation</a:t>
            </a:r>
            <a:endParaRPr lang="en-US" dirty="0"/>
          </a:p>
        </p:txBody>
      </p:sp>
      <p:sp>
        <p:nvSpPr>
          <p:cNvPr id="6" name="Content Placeholder 5"/>
          <p:cNvSpPr>
            <a:spLocks noGrp="1"/>
          </p:cNvSpPr>
          <p:nvPr>
            <p:ph sz="half" idx="2"/>
          </p:nvPr>
        </p:nvSpPr>
        <p:spPr>
          <a:xfrm>
            <a:off x="128279" y="1659232"/>
            <a:ext cx="4577067" cy="3350657"/>
          </a:xfrm>
        </p:spPr>
        <p:txBody>
          <a:bodyPr>
            <a:normAutofit fontScale="70000" lnSpcReduction="20000"/>
          </a:bodyPr>
          <a:lstStyle/>
          <a:p>
            <a:pPr algn="l"/>
            <a:r>
              <a:rPr lang="en-US" b="1" dirty="0"/>
              <a:t>Map: </a:t>
            </a:r>
            <a:r>
              <a:rPr lang="en-US" dirty="0"/>
              <a:t>A topographic map should accompany you on any trip that involves anything more than a short, impossible-to-miss footpath or frequently visited nature trail</a:t>
            </a:r>
            <a:r>
              <a:rPr lang="en-US" dirty="0" smtClean="0"/>
              <a:t>.</a:t>
            </a:r>
          </a:p>
          <a:p>
            <a:pPr algn="l"/>
            <a:r>
              <a:rPr lang="en-US" b="1" dirty="0"/>
              <a:t>Compass:</a:t>
            </a:r>
            <a:r>
              <a:rPr lang="en-US" dirty="0"/>
              <a:t> A compass, combined with map-reading knowledge, is a vital tool if you become disoriented in the backcountry. </a:t>
            </a:r>
            <a:endParaRPr lang="en-US" dirty="0" smtClean="0"/>
          </a:p>
          <a:p>
            <a:pPr algn="l"/>
            <a:r>
              <a:rPr lang="en-US" b="1" dirty="0"/>
              <a:t>GPS device: </a:t>
            </a:r>
            <a:r>
              <a:rPr lang="en-US" dirty="0"/>
              <a:t>A GPS device allows you to accurately find your location on a digital map</a:t>
            </a:r>
            <a:r>
              <a:rPr lang="en-US" dirty="0" smtClean="0"/>
              <a:t>.</a:t>
            </a:r>
          </a:p>
          <a:p>
            <a:pPr algn="l"/>
            <a:r>
              <a:rPr lang="en-US" b="1" dirty="0"/>
              <a:t>Personal locator beacon (PLB)</a:t>
            </a:r>
            <a:r>
              <a:rPr lang="en-US" dirty="0"/>
              <a:t> </a:t>
            </a:r>
            <a:r>
              <a:rPr lang="en-US" b="1" dirty="0"/>
              <a:t>or</a:t>
            </a:r>
            <a:r>
              <a:rPr lang="en-US" dirty="0"/>
              <a:t> </a:t>
            </a:r>
            <a:r>
              <a:rPr lang="en-US" b="1" dirty="0"/>
              <a:t>satellite messenger:</a:t>
            </a:r>
            <a:r>
              <a:rPr lang="en-US" dirty="0"/>
              <a:t> These gadgets can be used to alert emergency personnel if you need help in the backcountry. </a:t>
            </a:r>
          </a:p>
        </p:txBody>
      </p:sp>
      <p:pic>
        <p:nvPicPr>
          <p:cNvPr id="9" name="Content Placeholder 8"/>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833625" y="1664265"/>
            <a:ext cx="4041775" cy="2020887"/>
          </a:xfrm>
        </p:spPr>
      </p:pic>
    </p:spTree>
    <p:extLst>
      <p:ext uri="{BB962C8B-B14F-4D97-AF65-F5344CB8AC3E}">
        <p14:creationId xmlns:p14="http://schemas.microsoft.com/office/powerpoint/2010/main" val="2224126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745" y="323270"/>
            <a:ext cx="4151937" cy="763525"/>
          </a:xfrm>
        </p:spPr>
        <p:txBody>
          <a:bodyPr>
            <a:normAutofit fontScale="90000"/>
          </a:bodyPr>
          <a:lstStyle/>
          <a:p>
            <a:r>
              <a:rPr lang="en-US" dirty="0"/>
              <a:t>5d. Outdoor Essentials</a:t>
            </a:r>
          </a:p>
        </p:txBody>
      </p:sp>
      <p:sp>
        <p:nvSpPr>
          <p:cNvPr id="5" name="Text Placeholder 4"/>
          <p:cNvSpPr>
            <a:spLocks noGrp="1"/>
          </p:cNvSpPr>
          <p:nvPr>
            <p:ph type="body" idx="1"/>
          </p:nvPr>
        </p:nvSpPr>
        <p:spPr>
          <a:xfrm>
            <a:off x="536879" y="1179410"/>
            <a:ext cx="4040188" cy="479822"/>
          </a:xfrm>
        </p:spPr>
        <p:txBody>
          <a:bodyPr/>
          <a:lstStyle/>
          <a:p>
            <a:r>
              <a:rPr lang="en-US" dirty="0" smtClean="0"/>
              <a:t>Headlamp</a:t>
            </a:r>
            <a:endParaRPr lang="en-US" dirty="0"/>
          </a:p>
        </p:txBody>
      </p:sp>
      <p:sp>
        <p:nvSpPr>
          <p:cNvPr id="6" name="Content Placeholder 5"/>
          <p:cNvSpPr>
            <a:spLocks noGrp="1"/>
          </p:cNvSpPr>
          <p:nvPr>
            <p:ph sz="half" idx="2"/>
          </p:nvPr>
        </p:nvSpPr>
        <p:spPr>
          <a:xfrm>
            <a:off x="128279" y="1659232"/>
            <a:ext cx="4577067" cy="3350657"/>
          </a:xfrm>
        </p:spPr>
        <p:txBody>
          <a:bodyPr>
            <a:normAutofit fontScale="92500" lnSpcReduction="20000"/>
          </a:bodyPr>
          <a:lstStyle/>
          <a:p>
            <a:pPr algn="l"/>
            <a:r>
              <a:rPr lang="en-US" dirty="0"/>
              <a:t>Being able to find your way through the wilderness at night is essential, so you always need to have a light source with you. </a:t>
            </a:r>
            <a:endParaRPr lang="en-US" dirty="0" smtClean="0"/>
          </a:p>
          <a:p>
            <a:pPr algn="l"/>
            <a:r>
              <a:rPr lang="en-US" dirty="0" smtClean="0"/>
              <a:t>A </a:t>
            </a:r>
            <a:r>
              <a:rPr lang="en-US" dirty="0"/>
              <a:t>headlamp is the preferred choice of most backcountry travelers because it keeps your hands free for all types of tasks, whether that’s cooking dinner or holding trekking poles. </a:t>
            </a:r>
            <a:endParaRPr lang="en-US" dirty="0" smtClean="0"/>
          </a:p>
          <a:p>
            <a:pPr algn="l"/>
            <a:r>
              <a:rPr lang="en-US" dirty="0" smtClean="0"/>
              <a:t>Always </a:t>
            </a:r>
            <a:r>
              <a:rPr lang="en-US" dirty="0"/>
              <a:t>carry extra batteries.</a:t>
            </a:r>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841715" y="1659232"/>
            <a:ext cx="4041775" cy="2020887"/>
          </a:xfrm>
          <a:prstGeom prst="rect">
            <a:avLst/>
          </a:prstGeom>
        </p:spPr>
      </p:pic>
    </p:spTree>
    <p:extLst>
      <p:ext uri="{BB962C8B-B14F-4D97-AF65-F5344CB8AC3E}">
        <p14:creationId xmlns:p14="http://schemas.microsoft.com/office/powerpoint/2010/main" val="2348283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Camping  Merit Badge</a:t>
            </a:r>
          </a:p>
        </p:txBody>
      </p:sp>
      <p:sp>
        <p:nvSpPr>
          <p:cNvPr id="3" name="Content Placeholder 2"/>
          <p:cNvSpPr>
            <a:spLocks noGrp="1"/>
          </p:cNvSpPr>
          <p:nvPr>
            <p:ph idx="1"/>
          </p:nvPr>
        </p:nvSpPr>
        <p:spPr/>
        <p:txBody>
          <a:bodyPr>
            <a:normAutofit lnSpcReduction="10000"/>
          </a:bodyPr>
          <a:lstStyle/>
          <a:p>
            <a:pPr marL="0" lvl="0" indent="0" eaLnBrk="0" fontAlgn="base" hangingPunct="0">
              <a:spcBef>
                <a:spcPct val="0"/>
              </a:spcBef>
              <a:spcAft>
                <a:spcPct val="0"/>
              </a:spcAft>
              <a:buNone/>
            </a:pPr>
            <a:endParaRPr lang="en-US" altLang="en-US" sz="800" dirty="0">
              <a:solidFill>
                <a:schemeClr val="tx1"/>
              </a:solidFill>
              <a:latin typeface="Arial" panose="020B0604020202020204" pitchFamily="34" charset="0"/>
            </a:endParaRPr>
          </a:p>
          <a:p>
            <a:pPr lvl="0" eaLnBrk="0" fontAlgn="base" hangingPunct="0">
              <a:spcBef>
                <a:spcPct val="0"/>
              </a:spcBef>
              <a:spcAft>
                <a:spcPct val="0"/>
              </a:spcAft>
              <a:buFont typeface="+mj-lt"/>
              <a:buAutoNum type="arabicPeriod" startAt="8"/>
            </a:pPr>
            <a:r>
              <a:rPr lang="en-US" altLang="en-US" sz="1600" dirty="0" smtClean="0"/>
              <a:t>Do </a:t>
            </a:r>
            <a:r>
              <a:rPr lang="en-US" altLang="en-US" sz="1600" dirty="0"/>
              <a:t>the following:</a:t>
            </a:r>
          </a:p>
          <a:p>
            <a:pPr marL="800100" lvl="1" indent="-342900" eaLnBrk="0" fontAlgn="base" hangingPunct="0">
              <a:spcBef>
                <a:spcPct val="0"/>
              </a:spcBef>
              <a:spcAft>
                <a:spcPct val="0"/>
              </a:spcAft>
              <a:buFont typeface="+mj-lt"/>
              <a:buAutoNum type="alphaLcPeriod"/>
            </a:pPr>
            <a:r>
              <a:rPr lang="en-US" altLang="en-US" sz="1600" dirty="0"/>
              <a:t>Explain the safety procedures for:</a:t>
            </a:r>
          </a:p>
          <a:p>
            <a:pPr marL="1257300" lvl="2" indent="-342900" eaLnBrk="0" fontAlgn="base" hangingPunct="0">
              <a:spcBef>
                <a:spcPct val="0"/>
              </a:spcBef>
              <a:spcAft>
                <a:spcPct val="0"/>
              </a:spcAft>
              <a:buFont typeface="+mj-lt"/>
              <a:buAutoNum type="arabicPeriod"/>
            </a:pPr>
            <a:r>
              <a:rPr lang="en-US" altLang="en-US" sz="1600" dirty="0"/>
              <a:t>Using a propane or butane/propane stove </a:t>
            </a:r>
          </a:p>
          <a:p>
            <a:pPr marL="1257300" lvl="2" indent="-342900" eaLnBrk="0" fontAlgn="base" hangingPunct="0">
              <a:spcBef>
                <a:spcPct val="0"/>
              </a:spcBef>
              <a:spcAft>
                <a:spcPct val="0"/>
              </a:spcAft>
              <a:buFont typeface="+mj-lt"/>
              <a:buAutoNum type="arabicPeriod"/>
            </a:pPr>
            <a:r>
              <a:rPr lang="en-US" altLang="en-US" sz="1600" dirty="0"/>
              <a:t>Using a liquid fuel stove </a:t>
            </a:r>
          </a:p>
          <a:p>
            <a:pPr marL="1257300" lvl="2" indent="-342900" eaLnBrk="0" fontAlgn="base" hangingPunct="0">
              <a:spcBef>
                <a:spcPct val="0"/>
              </a:spcBef>
              <a:spcAft>
                <a:spcPct val="0"/>
              </a:spcAft>
              <a:buFont typeface="+mj-lt"/>
              <a:buAutoNum type="arabicPeriod"/>
            </a:pPr>
            <a:r>
              <a:rPr lang="en-US" altLang="en-US" sz="1600" dirty="0"/>
              <a:t>Proper storage of extra fuel </a:t>
            </a:r>
          </a:p>
          <a:p>
            <a:pPr marL="800100" lvl="1" indent="-342900" eaLnBrk="0" fontAlgn="base" hangingPunct="0">
              <a:spcBef>
                <a:spcPct val="0"/>
              </a:spcBef>
              <a:spcAft>
                <a:spcPct val="0"/>
              </a:spcAft>
              <a:buFont typeface="+mj-lt"/>
              <a:buAutoNum type="alphaLcPeriod"/>
            </a:pPr>
            <a:r>
              <a:rPr lang="en-US" altLang="en-US" sz="1600" dirty="0"/>
              <a:t>Discuss the advantages and disadvantages of different types of lightweight cooking stoves. </a:t>
            </a:r>
          </a:p>
          <a:p>
            <a:pPr marL="800100" lvl="1" indent="-342900" eaLnBrk="0" fontAlgn="base" hangingPunct="0">
              <a:spcBef>
                <a:spcPct val="0"/>
              </a:spcBef>
              <a:spcAft>
                <a:spcPct val="0"/>
              </a:spcAft>
              <a:buFont typeface="+mj-lt"/>
              <a:buAutoNum type="alphaLcPeriod"/>
            </a:pPr>
            <a:r>
              <a:rPr lang="en-US" altLang="en-US" sz="1600" dirty="0"/>
              <a:t>Prepare a camp menu. Explain how the menu would differ from a menu for a backpacking or float trip. Give recipes and make a food list for your patrol. Plan two breakfasts, three lunches, and two suppers. Discuss how to protect your food against bad weather, animals, and contamination. </a:t>
            </a:r>
          </a:p>
          <a:p>
            <a:pPr marL="800100" lvl="1" indent="-342900" eaLnBrk="0" fontAlgn="base" hangingPunct="0">
              <a:spcBef>
                <a:spcPct val="0"/>
              </a:spcBef>
              <a:spcAft>
                <a:spcPct val="0"/>
              </a:spcAft>
              <a:buFont typeface="+mj-lt"/>
              <a:buAutoNum type="alphaLcPeriod"/>
            </a:pPr>
            <a:r>
              <a:rPr lang="en-US" altLang="en-US" sz="1600" dirty="0"/>
              <a:t>While camping in the outdoors, cook at least one breakfast, one lunch, and one dinner for your patrol from the meals you have planned for requirement 8c. At least one of those meals must be a trail meal requiring the use of a lightweight </a:t>
            </a:r>
            <a:r>
              <a:rPr lang="en-US" altLang="en-US" sz="1600" dirty="0" smtClean="0"/>
              <a:t>stove. </a:t>
            </a:r>
            <a:endParaRPr lang="en-US" altLang="en-US" sz="1600"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431" y="201485"/>
            <a:ext cx="809685" cy="822911"/>
          </a:xfrm>
          <a:prstGeom prst="rect">
            <a:avLst/>
          </a:prstGeom>
        </p:spPr>
      </p:pic>
    </p:spTree>
    <p:extLst>
      <p:ext uri="{BB962C8B-B14F-4D97-AF65-F5344CB8AC3E}">
        <p14:creationId xmlns:p14="http://schemas.microsoft.com/office/powerpoint/2010/main" val="18031040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745" y="323270"/>
            <a:ext cx="4151937" cy="763525"/>
          </a:xfrm>
        </p:spPr>
        <p:txBody>
          <a:bodyPr>
            <a:normAutofit fontScale="90000"/>
          </a:bodyPr>
          <a:lstStyle/>
          <a:p>
            <a:r>
              <a:rPr lang="en-US" dirty="0"/>
              <a:t>5d. Outdoor Essentials</a:t>
            </a:r>
          </a:p>
        </p:txBody>
      </p:sp>
      <p:sp>
        <p:nvSpPr>
          <p:cNvPr id="5" name="Text Placeholder 4"/>
          <p:cNvSpPr>
            <a:spLocks noGrp="1"/>
          </p:cNvSpPr>
          <p:nvPr>
            <p:ph type="body" idx="1"/>
          </p:nvPr>
        </p:nvSpPr>
        <p:spPr>
          <a:xfrm>
            <a:off x="793437" y="1179410"/>
            <a:ext cx="4040188" cy="479822"/>
          </a:xfrm>
        </p:spPr>
        <p:txBody>
          <a:bodyPr/>
          <a:lstStyle/>
          <a:p>
            <a:r>
              <a:rPr lang="en-US" dirty="0"/>
              <a:t>Sun Protection</a:t>
            </a:r>
          </a:p>
        </p:txBody>
      </p:sp>
      <p:sp>
        <p:nvSpPr>
          <p:cNvPr id="6" name="Content Placeholder 5"/>
          <p:cNvSpPr>
            <a:spLocks noGrp="1"/>
          </p:cNvSpPr>
          <p:nvPr>
            <p:ph sz="half" idx="2"/>
          </p:nvPr>
        </p:nvSpPr>
        <p:spPr>
          <a:xfrm>
            <a:off x="108544" y="1606605"/>
            <a:ext cx="5614679" cy="3484268"/>
          </a:xfrm>
        </p:spPr>
        <p:txBody>
          <a:bodyPr>
            <a:normAutofit fontScale="70000" lnSpcReduction="20000"/>
          </a:bodyPr>
          <a:lstStyle/>
          <a:p>
            <a:pPr algn="l"/>
            <a:r>
              <a:rPr lang="en-US" b="1" dirty="0"/>
              <a:t>Sunglasses:</a:t>
            </a:r>
            <a:r>
              <a:rPr lang="en-US" dirty="0"/>
              <a:t> Quality sunglasses are indispensable in the outdoors to protect your eyes from potentially damaging radiation. </a:t>
            </a:r>
            <a:endParaRPr lang="en-US" dirty="0" smtClean="0"/>
          </a:p>
          <a:p>
            <a:pPr algn="l"/>
            <a:r>
              <a:rPr lang="en-US" b="1" dirty="0"/>
              <a:t>Sunscreen:</a:t>
            </a:r>
            <a:r>
              <a:rPr lang="en-US" dirty="0"/>
              <a:t> Spending long hours outdoors can expose you to ultraviolet rays, the cause of sunburn, premature skin aging and skin cancer. </a:t>
            </a:r>
            <a:endParaRPr lang="en-US" dirty="0" smtClean="0"/>
          </a:p>
          <a:p>
            <a:pPr lvl="1" algn="l"/>
            <a:r>
              <a:rPr lang="en-US" dirty="0" smtClean="0"/>
              <a:t>When </a:t>
            </a:r>
            <a:r>
              <a:rPr lang="en-US" dirty="0"/>
              <a:t>selecting a sunscreen, health experts advise </a:t>
            </a:r>
            <a:r>
              <a:rPr lang="en-US" dirty="0" smtClean="0"/>
              <a:t>choosing a </a:t>
            </a:r>
            <a:r>
              <a:rPr lang="en-US" dirty="0"/>
              <a:t>formula that offers a sun protection factor (SPF) of at least </a:t>
            </a:r>
            <a:r>
              <a:rPr lang="en-US" dirty="0" smtClean="0"/>
              <a:t>15.</a:t>
            </a:r>
            <a:endParaRPr lang="en-US" dirty="0"/>
          </a:p>
          <a:p>
            <a:pPr lvl="1" algn="l"/>
            <a:r>
              <a:rPr lang="en-US" dirty="0" smtClean="0"/>
              <a:t>Apply </a:t>
            </a:r>
            <a:r>
              <a:rPr lang="en-US" dirty="0"/>
              <a:t>the sunscreen generously and thoroughly to all exposed skin. </a:t>
            </a:r>
            <a:endParaRPr lang="en-US" dirty="0" smtClean="0"/>
          </a:p>
          <a:p>
            <a:pPr lvl="1" algn="l"/>
            <a:r>
              <a:rPr lang="en-US" dirty="0" smtClean="0"/>
              <a:t>Depending </a:t>
            </a:r>
            <a:r>
              <a:rPr lang="en-US" dirty="0"/>
              <a:t>on many factors (time of day, sweat and more), you should reapply as often as every two hours. </a:t>
            </a:r>
            <a:endParaRPr lang="en-US" dirty="0" smtClean="0"/>
          </a:p>
          <a:p>
            <a:pPr lvl="1" algn="l"/>
            <a:r>
              <a:rPr lang="en-US" dirty="0" smtClean="0"/>
              <a:t>Don’t </a:t>
            </a:r>
            <a:r>
              <a:rPr lang="en-US" dirty="0"/>
              <a:t>overlook SPF-rated lip balm. </a:t>
            </a:r>
          </a:p>
          <a:p>
            <a:pPr algn="l"/>
            <a:r>
              <a:rPr lang="en-US" b="1" dirty="0"/>
              <a:t>Sun-protection clothing:</a:t>
            </a:r>
            <a:r>
              <a:rPr lang="en-US" dirty="0"/>
              <a:t> Clothing can be an effective way of blocking UV rays from reaching your skin without having to slather on </a:t>
            </a:r>
            <a:r>
              <a:rPr lang="en-US" dirty="0" smtClean="0"/>
              <a:t>sunscreen.</a:t>
            </a:r>
            <a:endParaRPr lang="en-US" dirty="0"/>
          </a:p>
        </p:txBody>
      </p:sp>
      <p:pic>
        <p:nvPicPr>
          <p:cNvPr id="4" name="Content Placeholder 3"/>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27137"/>
          <a:stretch/>
        </p:blipFill>
        <p:spPr>
          <a:xfrm>
            <a:off x="5802164" y="1659232"/>
            <a:ext cx="2944957" cy="2020887"/>
          </a:xfrm>
        </p:spPr>
      </p:pic>
    </p:spTree>
    <p:extLst>
      <p:ext uri="{BB962C8B-B14F-4D97-AF65-F5344CB8AC3E}">
        <p14:creationId xmlns:p14="http://schemas.microsoft.com/office/powerpoint/2010/main" val="3631061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745" y="323270"/>
            <a:ext cx="4151937" cy="763525"/>
          </a:xfrm>
        </p:spPr>
        <p:txBody>
          <a:bodyPr>
            <a:normAutofit fontScale="90000"/>
          </a:bodyPr>
          <a:lstStyle/>
          <a:p>
            <a:r>
              <a:rPr lang="en-US" dirty="0"/>
              <a:t>5d. Outdoor Essentials</a:t>
            </a:r>
          </a:p>
        </p:txBody>
      </p:sp>
      <p:sp>
        <p:nvSpPr>
          <p:cNvPr id="5" name="Text Placeholder 4"/>
          <p:cNvSpPr>
            <a:spLocks noGrp="1"/>
          </p:cNvSpPr>
          <p:nvPr>
            <p:ph type="body" idx="1"/>
          </p:nvPr>
        </p:nvSpPr>
        <p:spPr>
          <a:xfrm>
            <a:off x="536879" y="1179410"/>
            <a:ext cx="4040188" cy="479822"/>
          </a:xfrm>
        </p:spPr>
        <p:txBody>
          <a:bodyPr/>
          <a:lstStyle/>
          <a:p>
            <a:r>
              <a:rPr lang="en-US" dirty="0" smtClean="0"/>
              <a:t>First Aid</a:t>
            </a:r>
            <a:endParaRPr lang="en-US" dirty="0"/>
          </a:p>
        </p:txBody>
      </p:sp>
      <p:sp>
        <p:nvSpPr>
          <p:cNvPr id="6" name="Content Placeholder 5"/>
          <p:cNvSpPr>
            <a:spLocks noGrp="1"/>
          </p:cNvSpPr>
          <p:nvPr>
            <p:ph sz="half" idx="2"/>
          </p:nvPr>
        </p:nvSpPr>
        <p:spPr>
          <a:xfrm>
            <a:off x="85519" y="1659232"/>
            <a:ext cx="4848294" cy="3484268"/>
          </a:xfrm>
        </p:spPr>
        <p:txBody>
          <a:bodyPr>
            <a:normAutofit fontScale="70000" lnSpcReduction="20000"/>
          </a:bodyPr>
          <a:lstStyle/>
          <a:p>
            <a:pPr algn="l"/>
            <a:r>
              <a:rPr lang="en-US" dirty="0"/>
              <a:t>It’s vital to carry and know how to use the items in a first-aid kit. </a:t>
            </a:r>
            <a:endParaRPr lang="en-US" dirty="0" smtClean="0"/>
          </a:p>
          <a:p>
            <a:pPr algn="l"/>
            <a:r>
              <a:rPr lang="en-US" dirty="0" smtClean="0"/>
              <a:t>Pre-assembled</a:t>
            </a:r>
            <a:r>
              <a:rPr lang="en-US" dirty="0"/>
              <a:t> first-aid kits take the guesswork out of building your own, though many people personalize these kits to suit individual needs. </a:t>
            </a:r>
            <a:endParaRPr lang="en-US" dirty="0" smtClean="0"/>
          </a:p>
          <a:p>
            <a:pPr algn="l"/>
            <a:r>
              <a:rPr lang="en-US" dirty="0" smtClean="0"/>
              <a:t>Any </a:t>
            </a:r>
            <a:r>
              <a:rPr lang="en-US" dirty="0"/>
              <a:t>kit should include treatments for blisters, adhesive bandages of various sizes, several gauze pads, adhesive tape, disinfecting ointment, over-the-counter pain medication, </a:t>
            </a:r>
            <a:r>
              <a:rPr lang="en-US" dirty="0" smtClean="0"/>
              <a:t>nitrile gloves, pen </a:t>
            </a:r>
            <a:r>
              <a:rPr lang="en-US" dirty="0"/>
              <a:t>and paper. </a:t>
            </a:r>
            <a:endParaRPr lang="en-US" dirty="0" smtClean="0"/>
          </a:p>
          <a:p>
            <a:pPr algn="l"/>
            <a:r>
              <a:rPr lang="en-US" dirty="0" smtClean="0"/>
              <a:t>The </a:t>
            </a:r>
            <a:r>
              <a:rPr lang="en-US" dirty="0"/>
              <a:t>length of your trip and the number of people involved will impact the contents of your kit. </a:t>
            </a:r>
            <a:endParaRPr lang="en-US" dirty="0" smtClean="0"/>
          </a:p>
          <a:p>
            <a:pPr algn="l"/>
            <a:r>
              <a:rPr lang="en-US" dirty="0" smtClean="0"/>
              <a:t>It's </a:t>
            </a:r>
            <a:r>
              <a:rPr lang="en-US" dirty="0"/>
              <a:t>also a good idea to carry some sort of compact guide to dealing with medical emergencies.</a:t>
            </a:r>
          </a:p>
        </p:txBody>
      </p:sp>
      <p:pic>
        <p:nvPicPr>
          <p:cNvPr id="4" name="Content Placeholder 3"/>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985667" y="1659232"/>
            <a:ext cx="4041775" cy="2020887"/>
          </a:xfrm>
        </p:spPr>
      </p:pic>
    </p:spTree>
    <p:extLst>
      <p:ext uri="{BB962C8B-B14F-4D97-AF65-F5344CB8AC3E}">
        <p14:creationId xmlns:p14="http://schemas.microsoft.com/office/powerpoint/2010/main" val="11514980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745" y="323270"/>
            <a:ext cx="4151937" cy="763525"/>
          </a:xfrm>
        </p:spPr>
        <p:txBody>
          <a:bodyPr>
            <a:normAutofit fontScale="90000"/>
          </a:bodyPr>
          <a:lstStyle/>
          <a:p>
            <a:r>
              <a:rPr lang="en-US" dirty="0"/>
              <a:t>5d. Outdoor Essentials</a:t>
            </a:r>
          </a:p>
        </p:txBody>
      </p:sp>
      <p:sp>
        <p:nvSpPr>
          <p:cNvPr id="5" name="Text Placeholder 4"/>
          <p:cNvSpPr>
            <a:spLocks noGrp="1"/>
          </p:cNvSpPr>
          <p:nvPr>
            <p:ph type="body" idx="1"/>
          </p:nvPr>
        </p:nvSpPr>
        <p:spPr>
          <a:xfrm>
            <a:off x="536879" y="1179410"/>
            <a:ext cx="4040188" cy="479822"/>
          </a:xfrm>
        </p:spPr>
        <p:txBody>
          <a:bodyPr/>
          <a:lstStyle/>
          <a:p>
            <a:r>
              <a:rPr lang="en-US" dirty="0" smtClean="0"/>
              <a:t>Knife</a:t>
            </a:r>
            <a:endParaRPr lang="en-US" dirty="0"/>
          </a:p>
        </p:txBody>
      </p:sp>
      <p:sp>
        <p:nvSpPr>
          <p:cNvPr id="6" name="Content Placeholder 5"/>
          <p:cNvSpPr>
            <a:spLocks noGrp="1"/>
          </p:cNvSpPr>
          <p:nvPr>
            <p:ph sz="half" idx="2"/>
          </p:nvPr>
        </p:nvSpPr>
        <p:spPr>
          <a:xfrm>
            <a:off x="128279" y="1659232"/>
            <a:ext cx="5266023" cy="3350657"/>
          </a:xfrm>
        </p:spPr>
        <p:txBody>
          <a:bodyPr>
            <a:normAutofit fontScale="70000" lnSpcReduction="20000"/>
          </a:bodyPr>
          <a:lstStyle/>
          <a:p>
            <a:pPr algn="l"/>
            <a:r>
              <a:rPr lang="en-US" dirty="0"/>
              <a:t>Knives are handy for gear repair, food preparation, first aid, making kindling or other emergency needs, making them an essential for every outing. </a:t>
            </a:r>
          </a:p>
          <a:p>
            <a:pPr algn="l"/>
            <a:r>
              <a:rPr lang="en-US" dirty="0"/>
              <a:t>A basic knife may have only a single foldout blade; more elaborate knives and </a:t>
            </a:r>
            <a:r>
              <a:rPr lang="en-US" dirty="0" err="1"/>
              <a:t>multitools</a:t>
            </a:r>
            <a:r>
              <a:rPr lang="en-US" dirty="0"/>
              <a:t> include things like one or two flathead screwdrivers, a can opener and/or a pair of foldout scissors. </a:t>
            </a:r>
            <a:endParaRPr lang="en-US" dirty="0" smtClean="0"/>
          </a:p>
          <a:p>
            <a:pPr algn="l"/>
            <a:r>
              <a:rPr lang="en-US" dirty="0" smtClean="0"/>
              <a:t>In addition, </a:t>
            </a:r>
            <a:r>
              <a:rPr lang="en-US" dirty="0"/>
              <a:t>a small gear repair kit can get you out of a bind in the backcountry (and the more remote you are, the more important your kit becomes). </a:t>
            </a:r>
            <a:endParaRPr lang="en-US" dirty="0" smtClean="0"/>
          </a:p>
          <a:p>
            <a:pPr lvl="1" algn="l"/>
            <a:r>
              <a:rPr lang="en-US" dirty="0" smtClean="0"/>
              <a:t>Common </a:t>
            </a:r>
            <a:r>
              <a:rPr lang="en-US" dirty="0"/>
              <a:t>items include duct tape, cordage, fabric repair tape, zip ties, safety pins and repair parts for a water filter, tent poles, stove, </a:t>
            </a:r>
            <a:r>
              <a:rPr lang="en-US" dirty="0" smtClean="0"/>
              <a:t>and sleeping pad. </a:t>
            </a:r>
            <a:endParaRPr lang="en-US" dirty="0"/>
          </a:p>
          <a:p>
            <a:pPr algn="l"/>
            <a:endParaRPr lang="en-US" dirty="0"/>
          </a:p>
        </p:txBody>
      </p:sp>
      <p:pic>
        <p:nvPicPr>
          <p:cNvPr id="4" name="Content Placeholder 3"/>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525815" y="1659232"/>
            <a:ext cx="3397201" cy="2276475"/>
          </a:xfrm>
        </p:spPr>
      </p:pic>
    </p:spTree>
    <p:extLst>
      <p:ext uri="{BB962C8B-B14F-4D97-AF65-F5344CB8AC3E}">
        <p14:creationId xmlns:p14="http://schemas.microsoft.com/office/powerpoint/2010/main" val="4166291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745" y="323270"/>
            <a:ext cx="4151937" cy="763525"/>
          </a:xfrm>
        </p:spPr>
        <p:txBody>
          <a:bodyPr>
            <a:normAutofit fontScale="90000"/>
          </a:bodyPr>
          <a:lstStyle/>
          <a:p>
            <a:r>
              <a:rPr lang="en-US" dirty="0"/>
              <a:t>5d. Outdoor Essentials</a:t>
            </a:r>
          </a:p>
        </p:txBody>
      </p:sp>
      <p:sp>
        <p:nvSpPr>
          <p:cNvPr id="5" name="Text Placeholder 4"/>
          <p:cNvSpPr>
            <a:spLocks noGrp="1"/>
          </p:cNvSpPr>
          <p:nvPr>
            <p:ph type="body" idx="1"/>
          </p:nvPr>
        </p:nvSpPr>
        <p:spPr>
          <a:xfrm>
            <a:off x="536879" y="1179410"/>
            <a:ext cx="4040188" cy="479822"/>
          </a:xfrm>
        </p:spPr>
        <p:txBody>
          <a:bodyPr/>
          <a:lstStyle/>
          <a:p>
            <a:r>
              <a:rPr lang="en-US" dirty="0" smtClean="0"/>
              <a:t>Fire</a:t>
            </a:r>
            <a:endParaRPr lang="en-US" dirty="0"/>
          </a:p>
        </p:txBody>
      </p:sp>
      <p:sp>
        <p:nvSpPr>
          <p:cNvPr id="6" name="Content Placeholder 5"/>
          <p:cNvSpPr>
            <a:spLocks noGrp="1"/>
          </p:cNvSpPr>
          <p:nvPr>
            <p:ph sz="half" idx="2"/>
          </p:nvPr>
        </p:nvSpPr>
        <p:spPr>
          <a:xfrm>
            <a:off x="128279" y="1659232"/>
            <a:ext cx="4660809" cy="3350657"/>
          </a:xfrm>
        </p:spPr>
        <p:txBody>
          <a:bodyPr>
            <a:normAutofit fontScale="70000" lnSpcReduction="20000"/>
          </a:bodyPr>
          <a:lstStyle/>
          <a:p>
            <a:pPr algn="l"/>
            <a:r>
              <a:rPr lang="en-US" dirty="0"/>
              <a:t>In case of an emergency, you need to have reliable supplies with you for starting and maintaining a fire. For many people, this is a disposable butane lighter, but matches are also suitable so long as they are waterproof or stored in a waterproof container. </a:t>
            </a:r>
            <a:endParaRPr lang="en-US" dirty="0" smtClean="0"/>
          </a:p>
          <a:p>
            <a:pPr algn="l"/>
            <a:r>
              <a:rPr lang="en-US" dirty="0" smtClean="0"/>
              <a:t>A </a:t>
            </a:r>
            <a:r>
              <a:rPr lang="en-US" dirty="0" err="1" smtClean="0"/>
              <a:t>firestarter</a:t>
            </a:r>
            <a:r>
              <a:rPr lang="en-US" dirty="0" smtClean="0"/>
              <a:t> </a:t>
            </a:r>
            <a:r>
              <a:rPr lang="en-US" dirty="0"/>
              <a:t>is an element that helps you jump-start a fire and is indispensable in wet conditions. </a:t>
            </a:r>
            <a:endParaRPr lang="en-US" dirty="0" smtClean="0"/>
          </a:p>
          <a:p>
            <a:pPr lvl="1" algn="l"/>
            <a:r>
              <a:rPr lang="en-US" dirty="0" smtClean="0"/>
              <a:t>The </a:t>
            </a:r>
            <a:r>
              <a:rPr lang="en-US" dirty="0"/>
              <a:t>ideal </a:t>
            </a:r>
            <a:r>
              <a:rPr lang="en-US" dirty="0" err="1"/>
              <a:t>firestarter</a:t>
            </a:r>
            <a:r>
              <a:rPr lang="en-US" dirty="0"/>
              <a:t> ignites quickly and sustains heat for more than a few seconds. </a:t>
            </a:r>
          </a:p>
          <a:p>
            <a:pPr algn="l"/>
            <a:r>
              <a:rPr lang="en-US" dirty="0"/>
              <a:t>For outings where firewood is not available, such as trips above tree line and/or on snow, a stove is recommended as an emergency heat and water source.</a:t>
            </a:r>
          </a:p>
        </p:txBody>
      </p:sp>
      <p:pic>
        <p:nvPicPr>
          <p:cNvPr id="4" name="Content Placeholder 3"/>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894342" y="1659232"/>
            <a:ext cx="4041775" cy="2020887"/>
          </a:xfrm>
        </p:spPr>
      </p:pic>
    </p:spTree>
    <p:extLst>
      <p:ext uri="{BB962C8B-B14F-4D97-AF65-F5344CB8AC3E}">
        <p14:creationId xmlns:p14="http://schemas.microsoft.com/office/powerpoint/2010/main" val="1955113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745" y="323270"/>
            <a:ext cx="4151937" cy="763525"/>
          </a:xfrm>
        </p:spPr>
        <p:txBody>
          <a:bodyPr>
            <a:normAutofit fontScale="90000"/>
          </a:bodyPr>
          <a:lstStyle/>
          <a:p>
            <a:r>
              <a:rPr lang="en-US" dirty="0"/>
              <a:t>5d. Outdoor Essentials</a:t>
            </a:r>
          </a:p>
        </p:txBody>
      </p:sp>
      <p:sp>
        <p:nvSpPr>
          <p:cNvPr id="5" name="Text Placeholder 4"/>
          <p:cNvSpPr>
            <a:spLocks noGrp="1"/>
          </p:cNvSpPr>
          <p:nvPr>
            <p:ph type="body" idx="1"/>
          </p:nvPr>
        </p:nvSpPr>
        <p:spPr>
          <a:xfrm>
            <a:off x="536879" y="1179410"/>
            <a:ext cx="4040188" cy="479822"/>
          </a:xfrm>
        </p:spPr>
        <p:txBody>
          <a:bodyPr/>
          <a:lstStyle/>
          <a:p>
            <a:r>
              <a:rPr lang="en-US" dirty="0" smtClean="0"/>
              <a:t>Emergency Shelter</a:t>
            </a:r>
            <a:endParaRPr lang="en-US" dirty="0"/>
          </a:p>
        </p:txBody>
      </p:sp>
      <p:sp>
        <p:nvSpPr>
          <p:cNvPr id="6" name="Content Placeholder 5"/>
          <p:cNvSpPr>
            <a:spLocks noGrp="1"/>
          </p:cNvSpPr>
          <p:nvPr>
            <p:ph sz="half" idx="2"/>
          </p:nvPr>
        </p:nvSpPr>
        <p:spPr>
          <a:xfrm>
            <a:off x="128279" y="1659232"/>
            <a:ext cx="4654230" cy="3350657"/>
          </a:xfrm>
        </p:spPr>
        <p:txBody>
          <a:bodyPr>
            <a:normAutofit fontScale="77500" lnSpcReduction="20000"/>
          </a:bodyPr>
          <a:lstStyle/>
          <a:p>
            <a:pPr algn="l"/>
            <a:r>
              <a:rPr lang="en-US" dirty="0"/>
              <a:t>Always carry some type of emergency shelter to protect you from wind and rain in case you get stranded or injured on the trail. </a:t>
            </a:r>
            <a:endParaRPr lang="en-US" dirty="0" smtClean="0"/>
          </a:p>
          <a:p>
            <a:pPr algn="l"/>
            <a:r>
              <a:rPr lang="en-US" dirty="0" smtClean="0"/>
              <a:t>Options </a:t>
            </a:r>
            <a:r>
              <a:rPr lang="en-US" dirty="0"/>
              <a:t>include an ultralight tarp, a </a:t>
            </a:r>
            <a:r>
              <a:rPr lang="en-US" dirty="0" err="1"/>
              <a:t>bivy</a:t>
            </a:r>
            <a:r>
              <a:rPr lang="en-US" dirty="0"/>
              <a:t> sack, an emergency space blanket (which packs small and weighs just ounces) or even a large plastic trash bag. </a:t>
            </a:r>
            <a:endParaRPr lang="en-US" dirty="0" smtClean="0"/>
          </a:p>
          <a:p>
            <a:pPr algn="l"/>
            <a:r>
              <a:rPr lang="en-US" dirty="0" smtClean="0"/>
              <a:t>It’s </a:t>
            </a:r>
            <a:r>
              <a:rPr lang="en-US" dirty="0"/>
              <a:t>important to understand that your tent is only your emergency shelter if you have it with you at all times (a tent left behind at your camp is not sufficient).</a:t>
            </a:r>
          </a:p>
        </p:txBody>
      </p:sp>
      <p:pic>
        <p:nvPicPr>
          <p:cNvPr id="4" name="Content Placeholder 3"/>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920656" y="1659232"/>
            <a:ext cx="4041775" cy="2020887"/>
          </a:xfrm>
        </p:spPr>
      </p:pic>
    </p:spTree>
    <p:extLst>
      <p:ext uri="{BB962C8B-B14F-4D97-AF65-F5344CB8AC3E}">
        <p14:creationId xmlns:p14="http://schemas.microsoft.com/office/powerpoint/2010/main" val="1796717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745" y="323270"/>
            <a:ext cx="4151937" cy="763525"/>
          </a:xfrm>
        </p:spPr>
        <p:txBody>
          <a:bodyPr>
            <a:normAutofit fontScale="90000"/>
          </a:bodyPr>
          <a:lstStyle/>
          <a:p>
            <a:r>
              <a:rPr lang="en-US" dirty="0"/>
              <a:t>5d. Outdoor Essentials</a:t>
            </a:r>
          </a:p>
        </p:txBody>
      </p:sp>
      <p:sp>
        <p:nvSpPr>
          <p:cNvPr id="5" name="Text Placeholder 4"/>
          <p:cNvSpPr>
            <a:spLocks noGrp="1"/>
          </p:cNvSpPr>
          <p:nvPr>
            <p:ph type="body" idx="1"/>
          </p:nvPr>
        </p:nvSpPr>
        <p:spPr>
          <a:xfrm>
            <a:off x="536879" y="1179410"/>
            <a:ext cx="4040188" cy="479822"/>
          </a:xfrm>
        </p:spPr>
        <p:txBody>
          <a:bodyPr/>
          <a:lstStyle/>
          <a:p>
            <a:r>
              <a:rPr lang="en-US" dirty="0" smtClean="0"/>
              <a:t>Extra Clothes</a:t>
            </a:r>
            <a:endParaRPr lang="en-US" dirty="0"/>
          </a:p>
        </p:txBody>
      </p:sp>
      <p:sp>
        <p:nvSpPr>
          <p:cNvPr id="6" name="Content Placeholder 5"/>
          <p:cNvSpPr>
            <a:spLocks noGrp="1"/>
          </p:cNvSpPr>
          <p:nvPr>
            <p:ph sz="half" idx="2"/>
          </p:nvPr>
        </p:nvSpPr>
        <p:spPr>
          <a:xfrm>
            <a:off x="128279" y="1659232"/>
            <a:ext cx="5535738" cy="3350657"/>
          </a:xfrm>
        </p:spPr>
        <p:txBody>
          <a:bodyPr>
            <a:normAutofit fontScale="85000" lnSpcReduction="20000"/>
          </a:bodyPr>
          <a:lstStyle/>
          <a:p>
            <a:pPr algn="l"/>
            <a:r>
              <a:rPr lang="en-US" dirty="0"/>
              <a:t>Conditions can abruptly turn wet, windy or chilly in the </a:t>
            </a:r>
            <a:r>
              <a:rPr lang="en-US" dirty="0" smtClean="0"/>
              <a:t>backcountry, </a:t>
            </a:r>
            <a:r>
              <a:rPr lang="en-US" dirty="0"/>
              <a:t>or an injury can result in an unplanned night </a:t>
            </a:r>
            <a:r>
              <a:rPr lang="en-US" dirty="0" smtClean="0"/>
              <a:t>out. </a:t>
            </a:r>
          </a:p>
          <a:p>
            <a:pPr algn="l"/>
            <a:r>
              <a:rPr lang="en-US" dirty="0" smtClean="0"/>
              <a:t>It’s </a:t>
            </a:r>
            <a:r>
              <a:rPr lang="en-US" dirty="0"/>
              <a:t>necessary to carry extra clothes beyond those required for your trip.</a:t>
            </a:r>
          </a:p>
          <a:p>
            <a:pPr algn="l"/>
            <a:r>
              <a:rPr lang="en-US" dirty="0"/>
              <a:t>When deciding what to bring, think about what you would need to survive a long, inactive period out in the elements. </a:t>
            </a:r>
            <a:endParaRPr lang="en-US" dirty="0" smtClean="0"/>
          </a:p>
          <a:p>
            <a:pPr lvl="1" algn="l"/>
            <a:r>
              <a:rPr lang="en-US" dirty="0" smtClean="0"/>
              <a:t>Common </a:t>
            </a:r>
            <a:r>
              <a:rPr lang="en-US" dirty="0"/>
              <a:t>options include a layer of underwear (tops and bottoms), an insulating hat or balaclava, extra socks, extra gloves and a synthetic jacket or vest. </a:t>
            </a:r>
            <a:endParaRPr lang="en-US" dirty="0" smtClean="0"/>
          </a:p>
          <a:p>
            <a:pPr lvl="1" algn="l"/>
            <a:r>
              <a:rPr lang="en-US" dirty="0" smtClean="0"/>
              <a:t>For </a:t>
            </a:r>
            <a:r>
              <a:rPr lang="en-US" dirty="0"/>
              <a:t>winter outings, bring insulation for your upper body and legs. </a:t>
            </a:r>
          </a:p>
        </p:txBody>
      </p:sp>
      <p:pic>
        <p:nvPicPr>
          <p:cNvPr id="11" name="Content Placeholder 10"/>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r="21693"/>
          <a:stretch/>
        </p:blipFill>
        <p:spPr>
          <a:xfrm>
            <a:off x="5748765" y="1659232"/>
            <a:ext cx="3164992" cy="2020887"/>
          </a:xfrm>
        </p:spPr>
      </p:pic>
    </p:spTree>
    <p:extLst>
      <p:ext uri="{BB962C8B-B14F-4D97-AF65-F5344CB8AC3E}">
        <p14:creationId xmlns:p14="http://schemas.microsoft.com/office/powerpoint/2010/main" val="36842960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5e</a:t>
            </a:r>
            <a:endParaRPr lang="en-US" dirty="0"/>
          </a:p>
        </p:txBody>
      </p:sp>
      <p:sp>
        <p:nvSpPr>
          <p:cNvPr id="3" name="Content Placeholder 2"/>
          <p:cNvSpPr>
            <a:spLocks noGrp="1"/>
          </p:cNvSpPr>
          <p:nvPr>
            <p:ph idx="1"/>
          </p:nvPr>
        </p:nvSpPr>
        <p:spPr/>
        <p:txBody>
          <a:bodyPr/>
          <a:lstStyle/>
          <a:p>
            <a:r>
              <a:rPr lang="en-US" altLang="en-US" dirty="0" smtClean="0"/>
              <a:t>Present </a:t>
            </a:r>
            <a:r>
              <a:rPr lang="en-US" altLang="en-US" dirty="0"/>
              <a:t>yourself to your Scoutmaster with your pack for inspection. Be correctly clothed and equipped for an overnight campout.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2619799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5e. Backpacking Shakedown</a:t>
            </a:r>
            <a:endParaRPr lang="en-US" dirty="0"/>
          </a:p>
        </p:txBody>
      </p:sp>
      <p:sp>
        <p:nvSpPr>
          <p:cNvPr id="3" name="Content Placeholder 2"/>
          <p:cNvSpPr>
            <a:spLocks noGrp="1"/>
          </p:cNvSpPr>
          <p:nvPr>
            <p:ph sz="half" idx="1"/>
          </p:nvPr>
        </p:nvSpPr>
        <p:spPr>
          <a:xfrm>
            <a:off x="210509" y="1335419"/>
            <a:ext cx="4285291" cy="3677334"/>
          </a:xfrm>
        </p:spPr>
        <p:txBody>
          <a:bodyPr>
            <a:normAutofit fontScale="62500" lnSpcReduction="20000"/>
          </a:bodyPr>
          <a:lstStyle/>
          <a:p>
            <a:r>
              <a:rPr lang="en-US" dirty="0" smtClean="0">
                <a:solidFill>
                  <a:srgbClr val="002060"/>
                </a:solidFill>
              </a:rPr>
              <a:t>Have </a:t>
            </a:r>
            <a:r>
              <a:rPr lang="en-US" dirty="0">
                <a:solidFill>
                  <a:srgbClr val="002060"/>
                </a:solidFill>
              </a:rPr>
              <a:t>an experienced backpacker cull through your backpack </a:t>
            </a:r>
            <a:r>
              <a:rPr lang="en-US" dirty="0" smtClean="0">
                <a:solidFill>
                  <a:srgbClr val="002060"/>
                </a:solidFill>
              </a:rPr>
              <a:t>eliminating </a:t>
            </a:r>
            <a:r>
              <a:rPr lang="en-US" dirty="0">
                <a:solidFill>
                  <a:srgbClr val="002060"/>
                </a:solidFill>
              </a:rPr>
              <a:t>unnecessary or heavy pieces of gear while recommending lighter </a:t>
            </a:r>
            <a:r>
              <a:rPr lang="en-US" dirty="0" smtClean="0">
                <a:solidFill>
                  <a:srgbClr val="002060"/>
                </a:solidFill>
              </a:rPr>
              <a:t>replacements</a:t>
            </a:r>
            <a:r>
              <a:rPr lang="en-US" dirty="0">
                <a:solidFill>
                  <a:srgbClr val="002060"/>
                </a:solidFill>
              </a:rPr>
              <a:t>.</a:t>
            </a:r>
            <a:endParaRPr lang="en-US" dirty="0" smtClean="0">
              <a:solidFill>
                <a:srgbClr val="002060"/>
              </a:solidFill>
            </a:endParaRPr>
          </a:p>
          <a:p>
            <a:r>
              <a:rPr lang="en-US" dirty="0" smtClean="0">
                <a:solidFill>
                  <a:srgbClr val="002060"/>
                </a:solidFill>
              </a:rPr>
              <a:t>Pack </a:t>
            </a:r>
            <a:r>
              <a:rPr lang="en-US" dirty="0">
                <a:solidFill>
                  <a:srgbClr val="002060"/>
                </a:solidFill>
              </a:rPr>
              <a:t>the heaviest gear closer to your back, lighter gear away from your back, frequently used items on the top, and less frequently used items on the bottom</a:t>
            </a:r>
            <a:r>
              <a:rPr lang="en-US" dirty="0" smtClean="0">
                <a:solidFill>
                  <a:srgbClr val="002060"/>
                </a:solidFill>
              </a:rPr>
              <a:t>.</a:t>
            </a:r>
          </a:p>
          <a:p>
            <a:r>
              <a:rPr lang="en-US" dirty="0">
                <a:solidFill>
                  <a:srgbClr val="002060"/>
                </a:solidFill>
              </a:rPr>
              <a:t>Do not put important things at the bottom of your </a:t>
            </a:r>
            <a:r>
              <a:rPr lang="en-US" dirty="0" smtClean="0">
                <a:solidFill>
                  <a:srgbClr val="002060"/>
                </a:solidFill>
              </a:rPr>
              <a:t>pack. If </a:t>
            </a:r>
            <a:r>
              <a:rPr lang="en-US" dirty="0">
                <a:solidFill>
                  <a:srgbClr val="002060"/>
                </a:solidFill>
              </a:rPr>
              <a:t>you’re expecting rain, the last thing you want to deal with is digging through your pack for your rain jacket.</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382712"/>
            <a:ext cx="4038600" cy="3028950"/>
          </a:xfrm>
        </p:spPr>
      </p:pic>
    </p:spTree>
    <p:extLst>
      <p:ext uri="{BB962C8B-B14F-4D97-AF65-F5344CB8AC3E}">
        <p14:creationId xmlns:p14="http://schemas.microsoft.com/office/powerpoint/2010/main" val="6972040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6a</a:t>
            </a:r>
            <a:endParaRPr lang="en-US" dirty="0"/>
          </a:p>
        </p:txBody>
      </p:sp>
      <p:sp>
        <p:nvSpPr>
          <p:cNvPr id="3" name="Content Placeholder 2"/>
          <p:cNvSpPr>
            <a:spLocks noGrp="1"/>
          </p:cNvSpPr>
          <p:nvPr>
            <p:ph idx="1"/>
          </p:nvPr>
        </p:nvSpPr>
        <p:spPr/>
        <p:txBody>
          <a:bodyPr>
            <a:normAutofit/>
          </a:bodyPr>
          <a:lstStyle/>
          <a:p>
            <a:r>
              <a:rPr lang="en-US" altLang="en-US" dirty="0" smtClean="0"/>
              <a:t>Describe </a:t>
            </a:r>
            <a:r>
              <a:rPr lang="en-US" altLang="en-US" dirty="0"/>
              <a:t>the features of four types of tents, when and where they could be used, and how to care for tents. Working with another Scout, pitch a tent. </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2001611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298077"/>
            <a:ext cx="8491104" cy="763526"/>
          </a:xfrm>
        </p:spPr>
        <p:txBody>
          <a:bodyPr>
            <a:normAutofit/>
          </a:bodyPr>
          <a:lstStyle/>
          <a:p>
            <a:r>
              <a:rPr lang="en-US" dirty="0" smtClean="0"/>
              <a:t>6a. Four Types of Tents</a:t>
            </a:r>
            <a:endParaRPr lang="en-US" dirty="0"/>
          </a:p>
        </p:txBody>
      </p:sp>
      <p:sp>
        <p:nvSpPr>
          <p:cNvPr id="6" name="Content Placeholder 5"/>
          <p:cNvSpPr>
            <a:spLocks noGrp="1"/>
          </p:cNvSpPr>
          <p:nvPr>
            <p:ph idx="1"/>
          </p:nvPr>
        </p:nvSpPr>
        <p:spPr>
          <a:xfrm>
            <a:off x="448966" y="1415845"/>
            <a:ext cx="4419063" cy="3446477"/>
          </a:xfrm>
        </p:spPr>
        <p:txBody>
          <a:bodyPr>
            <a:normAutofit fontScale="62500" lnSpcReduction="20000"/>
          </a:bodyPr>
          <a:lstStyle/>
          <a:p>
            <a:r>
              <a:rPr lang="en-US" b="1" dirty="0"/>
              <a:t>Tarps. </a:t>
            </a:r>
            <a:r>
              <a:rPr lang="en-US" dirty="0"/>
              <a:t>The simplest of all tents, a tarp can be pitched in </a:t>
            </a:r>
            <a:r>
              <a:rPr lang="en-US" dirty="0" smtClean="0"/>
              <a:t>many ways—as </a:t>
            </a:r>
            <a:r>
              <a:rPr lang="en-US" dirty="0"/>
              <a:t>a lean-to, for instance, or a pyramid, or a pup </a:t>
            </a:r>
            <a:r>
              <a:rPr lang="en-US" dirty="0" smtClean="0"/>
              <a:t>tent. The </a:t>
            </a:r>
            <a:r>
              <a:rPr lang="en-US" dirty="0"/>
              <a:t>advantages of a tarp are its light weight and </a:t>
            </a:r>
            <a:r>
              <a:rPr lang="en-US" dirty="0" smtClean="0"/>
              <a:t>versatility. However</a:t>
            </a:r>
            <a:r>
              <a:rPr lang="en-US" dirty="0"/>
              <a:t>, it has no floor, offers little protection against </a:t>
            </a:r>
            <a:r>
              <a:rPr lang="en-US" dirty="0" smtClean="0"/>
              <a:t>insects, and </a:t>
            </a:r>
            <a:r>
              <a:rPr lang="en-US" dirty="0"/>
              <a:t>must be pitched well in order to protect campers from </a:t>
            </a:r>
            <a:r>
              <a:rPr lang="en-US" dirty="0" smtClean="0"/>
              <a:t>rain. Tarps </a:t>
            </a:r>
            <a:r>
              <a:rPr lang="en-US" dirty="0"/>
              <a:t>often are used as dining flies to shelter group cook sites.</a:t>
            </a:r>
          </a:p>
          <a:p>
            <a:r>
              <a:rPr lang="en-US" b="1" dirty="0"/>
              <a:t>A-Frames. </a:t>
            </a:r>
            <a:r>
              <a:rPr lang="en-US" dirty="0"/>
              <a:t>Seen from the front, this tent is shaped like the </a:t>
            </a:r>
            <a:r>
              <a:rPr lang="en-US" dirty="0" smtClean="0"/>
              <a:t>letter A</a:t>
            </a:r>
            <a:r>
              <a:rPr lang="en-US" dirty="0"/>
              <a:t>, thus its name. Most A-frame tents are equipped </a:t>
            </a:r>
            <a:r>
              <a:rPr lang="en-US" dirty="0" smtClean="0"/>
              <a:t>with mosquito </a:t>
            </a:r>
            <a:r>
              <a:rPr lang="en-US" dirty="0"/>
              <a:t>netting, a rain fly, and a waterproof floor.</a:t>
            </a:r>
          </a:p>
        </p:txBody>
      </p:sp>
      <p:sp>
        <p:nvSpPr>
          <p:cNvPr id="4" name="AutoShape 4" descr="Tarptent ProTrail- ultralight backpacking t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5478588" y="1538883"/>
            <a:ext cx="2857500" cy="1600200"/>
          </a:xfrm>
          <a:prstGeom prst="rect">
            <a:avLst/>
          </a:prstGeom>
        </p:spPr>
      </p:pic>
      <p:pic>
        <p:nvPicPr>
          <p:cNvPr id="9" name="Picture 8"/>
          <p:cNvPicPr>
            <a:picLocks noChangeAspect="1"/>
          </p:cNvPicPr>
          <p:nvPr/>
        </p:nvPicPr>
        <p:blipFill rotWithShape="1">
          <a:blip r:embed="rId3"/>
          <a:srcRect t="17749" b="17791"/>
          <a:stretch/>
        </p:blipFill>
        <p:spPr>
          <a:xfrm>
            <a:off x="5478588" y="3139082"/>
            <a:ext cx="2857500" cy="1841957"/>
          </a:xfrm>
          <a:prstGeom prst="rect">
            <a:avLst/>
          </a:prstGeom>
        </p:spPr>
      </p:pic>
    </p:spTree>
    <p:extLst>
      <p:ext uri="{BB962C8B-B14F-4D97-AF65-F5344CB8AC3E}">
        <p14:creationId xmlns:p14="http://schemas.microsoft.com/office/powerpoint/2010/main" val="959359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Camping  Merit Badge</a:t>
            </a:r>
          </a:p>
        </p:txBody>
      </p:sp>
      <p:sp>
        <p:nvSpPr>
          <p:cNvPr id="3" name="Content Placeholder 2"/>
          <p:cNvSpPr>
            <a:spLocks noGrp="1"/>
          </p:cNvSpPr>
          <p:nvPr>
            <p:ph idx="1"/>
          </p:nvPr>
        </p:nvSpPr>
        <p:spPr/>
        <p:txBody>
          <a:bodyPr>
            <a:normAutofit fontScale="92500" lnSpcReduction="10000"/>
          </a:bodyPr>
          <a:lstStyle/>
          <a:p>
            <a:pPr lvl="0" eaLnBrk="0" fontAlgn="base" hangingPunct="0">
              <a:spcBef>
                <a:spcPct val="0"/>
              </a:spcBef>
              <a:spcAft>
                <a:spcPct val="0"/>
              </a:spcAft>
              <a:buFont typeface="+mj-lt"/>
              <a:buAutoNum type="arabicPeriod" startAt="9"/>
            </a:pPr>
            <a:r>
              <a:rPr lang="en-US" altLang="en-US" sz="1600" dirty="0" smtClean="0"/>
              <a:t>Show </a:t>
            </a:r>
            <a:r>
              <a:rPr lang="en-US" altLang="en-US" sz="1600" dirty="0"/>
              <a:t>experience in camping by doing the following:</a:t>
            </a:r>
          </a:p>
          <a:p>
            <a:pPr marL="800100" lvl="1" indent="-342900" eaLnBrk="0" fontAlgn="base" hangingPunct="0">
              <a:spcBef>
                <a:spcPct val="0"/>
              </a:spcBef>
              <a:spcAft>
                <a:spcPct val="0"/>
              </a:spcAft>
              <a:buFont typeface="+mj-lt"/>
              <a:buAutoNum type="alphaLcPeriod"/>
            </a:pPr>
            <a:r>
              <a:rPr lang="en-US" altLang="en-US" sz="1600" dirty="0"/>
              <a:t>Camp a total of at least 20 nights at designated Scouting activities or events. One long-term camping experience of up to six consecutive nights may be applied toward this requirement. Sleep each night under the sky or in a tent you have pitched. If the camp provides a tent that has already been pitched, you need not pitch your own tent. </a:t>
            </a:r>
          </a:p>
          <a:p>
            <a:pPr marL="800100" lvl="1" indent="-342900" eaLnBrk="0" fontAlgn="base" hangingPunct="0">
              <a:spcBef>
                <a:spcPct val="0"/>
              </a:spcBef>
              <a:spcAft>
                <a:spcPct val="0"/>
              </a:spcAft>
              <a:buFont typeface="+mj-lt"/>
              <a:buAutoNum type="alphaLcPeriod"/>
            </a:pPr>
            <a:r>
              <a:rPr lang="en-US" altLang="en-US" sz="1600" dirty="0"/>
              <a:t>On any of these camping experiences, you must do TWO of the following, only with proper preparation and under qualified supervision:</a:t>
            </a:r>
          </a:p>
          <a:p>
            <a:pPr marL="1257300" lvl="2" indent="-342900" eaLnBrk="0" fontAlgn="base" hangingPunct="0">
              <a:spcBef>
                <a:spcPct val="0"/>
              </a:spcBef>
              <a:spcAft>
                <a:spcPct val="0"/>
              </a:spcAft>
              <a:buFont typeface="+mj-lt"/>
              <a:buAutoNum type="arabicPeriod"/>
            </a:pPr>
            <a:r>
              <a:rPr lang="en-US" altLang="en-US" sz="1600" dirty="0"/>
              <a:t>Hike up a mountain where, at some point, you are at least 1,000 feet higher in elevation from where you started. </a:t>
            </a:r>
          </a:p>
          <a:p>
            <a:pPr marL="1257300" lvl="2" indent="-342900" eaLnBrk="0" fontAlgn="base" hangingPunct="0">
              <a:spcBef>
                <a:spcPct val="0"/>
              </a:spcBef>
              <a:spcAft>
                <a:spcPct val="0"/>
              </a:spcAft>
              <a:buFont typeface="+mj-lt"/>
              <a:buAutoNum type="arabicPeriod"/>
            </a:pPr>
            <a:r>
              <a:rPr lang="en-US" altLang="en-US" sz="1600" dirty="0"/>
              <a:t>Backpack, snowshoe, or cross-country ski for at least four miles. </a:t>
            </a:r>
          </a:p>
          <a:p>
            <a:pPr marL="1257300" lvl="2" indent="-342900" eaLnBrk="0" fontAlgn="base" hangingPunct="0">
              <a:spcBef>
                <a:spcPct val="0"/>
              </a:spcBef>
              <a:spcAft>
                <a:spcPct val="0"/>
              </a:spcAft>
              <a:buFont typeface="+mj-lt"/>
              <a:buAutoNum type="arabicPeriod"/>
            </a:pPr>
            <a:r>
              <a:rPr lang="en-US" altLang="en-US" sz="1600" dirty="0"/>
              <a:t>Take a bike trip of at least 15 miles or at least four hours. </a:t>
            </a:r>
          </a:p>
          <a:p>
            <a:pPr marL="1257300" lvl="2" indent="-342900" eaLnBrk="0" fontAlgn="base" hangingPunct="0">
              <a:spcBef>
                <a:spcPct val="0"/>
              </a:spcBef>
              <a:spcAft>
                <a:spcPct val="0"/>
              </a:spcAft>
              <a:buFont typeface="+mj-lt"/>
              <a:buAutoNum type="arabicPeriod"/>
            </a:pPr>
            <a:r>
              <a:rPr lang="en-US" altLang="en-US" sz="1600" dirty="0"/>
              <a:t>Take a non-motorized trip on the water of at least four hours or 5 miles. </a:t>
            </a:r>
          </a:p>
          <a:p>
            <a:pPr marL="1257300" lvl="2" indent="-342900" eaLnBrk="0" fontAlgn="base" hangingPunct="0">
              <a:spcBef>
                <a:spcPct val="0"/>
              </a:spcBef>
              <a:spcAft>
                <a:spcPct val="0"/>
              </a:spcAft>
              <a:buFont typeface="+mj-lt"/>
              <a:buAutoNum type="arabicPeriod"/>
            </a:pPr>
            <a:r>
              <a:rPr lang="en-US" altLang="en-US" sz="1600" dirty="0"/>
              <a:t>Plan and carry out an overnight snow camping experience. </a:t>
            </a:r>
          </a:p>
          <a:p>
            <a:pPr marL="1257300" lvl="2" indent="-342900" eaLnBrk="0" fontAlgn="base" hangingPunct="0">
              <a:spcBef>
                <a:spcPct val="0"/>
              </a:spcBef>
              <a:spcAft>
                <a:spcPct val="0"/>
              </a:spcAft>
              <a:buFont typeface="+mj-lt"/>
              <a:buAutoNum type="arabicPeriod"/>
            </a:pPr>
            <a:r>
              <a:rPr lang="en-US" altLang="en-US" sz="1600" dirty="0"/>
              <a:t>Rappel down a rappel route of 30 feet or more. </a:t>
            </a:r>
          </a:p>
          <a:p>
            <a:pPr marL="800100" lvl="1" indent="-342900" eaLnBrk="0" fontAlgn="base" hangingPunct="0">
              <a:spcBef>
                <a:spcPct val="0"/>
              </a:spcBef>
              <a:spcAft>
                <a:spcPct val="0"/>
              </a:spcAft>
              <a:buFont typeface="+mj-lt"/>
              <a:buAutoNum type="alphaLcPeriod"/>
            </a:pPr>
            <a:r>
              <a:rPr lang="en-US" sz="1600" dirty="0"/>
              <a:t>On any of these camping experiences, perform a conservation project approved by the landowner or land managing agency. This can be done alone or with others. </a:t>
            </a:r>
            <a:endParaRPr lang="en-US" altLang="en-US" sz="1600"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431" y="201485"/>
            <a:ext cx="809685" cy="822911"/>
          </a:xfrm>
          <a:prstGeom prst="rect">
            <a:avLst/>
          </a:prstGeom>
        </p:spPr>
      </p:pic>
    </p:spTree>
    <p:extLst>
      <p:ext uri="{BB962C8B-B14F-4D97-AF65-F5344CB8AC3E}">
        <p14:creationId xmlns:p14="http://schemas.microsoft.com/office/powerpoint/2010/main" val="33411546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298077"/>
            <a:ext cx="8492582" cy="763526"/>
          </a:xfrm>
        </p:spPr>
        <p:txBody>
          <a:bodyPr>
            <a:normAutofit/>
          </a:bodyPr>
          <a:lstStyle/>
          <a:p>
            <a:r>
              <a:rPr lang="en-US" dirty="0" smtClean="0"/>
              <a:t>6a. Four Types of Tents</a:t>
            </a:r>
            <a:endParaRPr lang="en-US" dirty="0"/>
          </a:p>
        </p:txBody>
      </p:sp>
      <p:sp>
        <p:nvSpPr>
          <p:cNvPr id="6" name="Content Placeholder 5"/>
          <p:cNvSpPr>
            <a:spLocks noGrp="1"/>
          </p:cNvSpPr>
          <p:nvPr>
            <p:ph idx="1"/>
          </p:nvPr>
        </p:nvSpPr>
        <p:spPr>
          <a:xfrm>
            <a:off x="124990" y="1415845"/>
            <a:ext cx="5335096" cy="3727655"/>
          </a:xfrm>
        </p:spPr>
        <p:txBody>
          <a:bodyPr>
            <a:normAutofit fontScale="62500" lnSpcReduction="20000"/>
          </a:bodyPr>
          <a:lstStyle/>
          <a:p>
            <a:r>
              <a:rPr lang="en-US" b="1" dirty="0"/>
              <a:t>Domes. </a:t>
            </a:r>
            <a:r>
              <a:rPr lang="en-US" dirty="0"/>
              <a:t>Tents with a dome shape can be spacious with </a:t>
            </a:r>
            <a:r>
              <a:rPr lang="en-US" dirty="0" smtClean="0"/>
              <a:t>lots of </a:t>
            </a:r>
            <a:r>
              <a:rPr lang="en-US" dirty="0"/>
              <a:t>headroom. The arrangement of poles bending over the </a:t>
            </a:r>
            <a:r>
              <a:rPr lang="en-US" dirty="0" smtClean="0"/>
              <a:t>tent body </a:t>
            </a:r>
            <a:r>
              <a:rPr lang="en-US" dirty="0"/>
              <a:t>gives a dome plenty of stability, even in strong </a:t>
            </a:r>
            <a:r>
              <a:rPr lang="en-US" dirty="0" smtClean="0"/>
              <a:t>winds. Domes </a:t>
            </a:r>
            <a:r>
              <a:rPr lang="en-US" dirty="0"/>
              <a:t>are often freestanding—requiring no tent stakes. </a:t>
            </a:r>
            <a:r>
              <a:rPr lang="en-US" dirty="0" smtClean="0"/>
              <a:t>Since dome </a:t>
            </a:r>
            <a:r>
              <a:rPr lang="en-US" dirty="0"/>
              <a:t>tents are usually larger than A-frames, they also </a:t>
            </a:r>
            <a:r>
              <a:rPr lang="en-US" dirty="0" smtClean="0"/>
              <a:t>can weigh </a:t>
            </a:r>
            <a:r>
              <a:rPr lang="en-US" dirty="0"/>
              <a:t>more</a:t>
            </a:r>
            <a:r>
              <a:rPr lang="en-US" dirty="0" smtClean="0"/>
              <a:t>.</a:t>
            </a:r>
          </a:p>
          <a:p>
            <a:r>
              <a:rPr lang="en-US" b="1" dirty="0"/>
              <a:t>Hybrids. </a:t>
            </a:r>
            <a:r>
              <a:rPr lang="en-US" dirty="0" smtClean="0"/>
              <a:t>Among </a:t>
            </a:r>
            <a:r>
              <a:rPr lang="en-US" dirty="0"/>
              <a:t>the most interesting are hybrid tents </a:t>
            </a:r>
            <a:r>
              <a:rPr lang="en-US" dirty="0" smtClean="0"/>
              <a:t>that combine </a:t>
            </a:r>
            <a:r>
              <a:rPr lang="en-US" dirty="0"/>
              <a:t>features of A-frames and domes. Some look </a:t>
            </a:r>
            <a:r>
              <a:rPr lang="en-US" dirty="0" smtClean="0"/>
              <a:t>like rounded </a:t>
            </a:r>
            <a:r>
              <a:rPr lang="en-US" dirty="0"/>
              <a:t>A-frames, tunnels, or domes cut in half. Doors </a:t>
            </a:r>
            <a:r>
              <a:rPr lang="en-US" dirty="0" smtClean="0"/>
              <a:t>may be </a:t>
            </a:r>
            <a:r>
              <a:rPr lang="en-US" dirty="0"/>
              <a:t>at the ends, or sewn into one or both sides. Many </a:t>
            </a:r>
            <a:r>
              <a:rPr lang="en-US" dirty="0" smtClean="0"/>
              <a:t>include a </a:t>
            </a:r>
            <a:r>
              <a:rPr lang="en-US" dirty="0"/>
              <a:t>vestibule—a </a:t>
            </a:r>
            <a:r>
              <a:rPr lang="en-US" dirty="0" smtClean="0"/>
              <a:t>porch-like extension </a:t>
            </a:r>
            <a:r>
              <a:rPr lang="en-US" dirty="0"/>
              <a:t>of the rain fly that </a:t>
            </a:r>
            <a:r>
              <a:rPr lang="en-US" dirty="0" smtClean="0"/>
              <a:t>provides shelter </a:t>
            </a:r>
            <a:r>
              <a:rPr lang="en-US" dirty="0"/>
              <a:t>outside the tent body for storing packs, crew gear, </a:t>
            </a:r>
            <a:r>
              <a:rPr lang="en-US" dirty="0" smtClean="0"/>
              <a:t>and muddy </a:t>
            </a:r>
            <a:r>
              <a:rPr lang="en-US" dirty="0"/>
              <a:t>boots.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948"/>
          <a:stretch/>
        </p:blipFill>
        <p:spPr>
          <a:xfrm>
            <a:off x="6006093" y="1415845"/>
            <a:ext cx="2935454" cy="1744673"/>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249" t="4320" r="8480" b="4580"/>
          <a:stretch/>
        </p:blipFill>
        <p:spPr>
          <a:xfrm>
            <a:off x="6006093" y="3160518"/>
            <a:ext cx="2915256" cy="1733824"/>
          </a:xfrm>
          <a:prstGeom prst="rect">
            <a:avLst/>
          </a:prstGeom>
        </p:spPr>
      </p:pic>
    </p:spTree>
    <p:extLst>
      <p:ext uri="{BB962C8B-B14F-4D97-AF65-F5344CB8AC3E}">
        <p14:creationId xmlns:p14="http://schemas.microsoft.com/office/powerpoint/2010/main" val="3891488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6a. Tent Care</a:t>
            </a:r>
            <a:endParaRPr lang="en-US" dirty="0"/>
          </a:p>
        </p:txBody>
      </p:sp>
      <p:sp>
        <p:nvSpPr>
          <p:cNvPr id="3" name="Content Placeholder 2"/>
          <p:cNvSpPr>
            <a:spLocks noGrp="1"/>
          </p:cNvSpPr>
          <p:nvPr>
            <p:ph idx="1"/>
          </p:nvPr>
        </p:nvSpPr>
        <p:spPr>
          <a:xfrm>
            <a:off x="92098" y="1289371"/>
            <a:ext cx="8920334" cy="3789168"/>
          </a:xfrm>
        </p:spPr>
        <p:txBody>
          <a:bodyPr>
            <a:normAutofit fontScale="62500" lnSpcReduction="20000"/>
          </a:bodyPr>
          <a:lstStyle/>
          <a:p>
            <a:r>
              <a:rPr lang="en-US" dirty="0" smtClean="0"/>
              <a:t>Take </a:t>
            </a:r>
            <a:r>
              <a:rPr lang="en-US" dirty="0"/>
              <a:t>off your boots before crawling into a </a:t>
            </a:r>
            <a:r>
              <a:rPr lang="en-US" dirty="0" smtClean="0"/>
              <a:t>tent </a:t>
            </a:r>
            <a:r>
              <a:rPr lang="en-US" dirty="0"/>
              <a:t>and you won’t track in mud. </a:t>
            </a:r>
            <a:r>
              <a:rPr lang="en-US" dirty="0" smtClean="0"/>
              <a:t>Store your </a:t>
            </a:r>
            <a:r>
              <a:rPr lang="en-US" dirty="0"/>
              <a:t>boots by the tent door, under the shelter of the rain fly.</a:t>
            </a:r>
          </a:p>
          <a:p>
            <a:r>
              <a:rPr lang="en-US" dirty="0" smtClean="0"/>
              <a:t>The </a:t>
            </a:r>
            <a:r>
              <a:rPr lang="en-US" dirty="0"/>
              <a:t>stitched </a:t>
            </a:r>
            <a:r>
              <a:rPr lang="en-US" dirty="0">
                <a:solidFill>
                  <a:schemeClr val="tx2">
                    <a:lumMod val="75000"/>
                  </a:schemeClr>
                </a:solidFill>
              </a:rPr>
              <a:t>seams in the rain flies of </a:t>
            </a:r>
            <a:r>
              <a:rPr lang="en-US" dirty="0" smtClean="0">
                <a:solidFill>
                  <a:schemeClr val="tx2">
                    <a:lumMod val="75000"/>
                  </a:schemeClr>
                </a:solidFill>
              </a:rPr>
              <a:t>tents </a:t>
            </a:r>
            <a:r>
              <a:rPr lang="en-US" dirty="0">
                <a:solidFill>
                  <a:schemeClr val="tx2">
                    <a:lumMod val="75000"/>
                  </a:schemeClr>
                </a:solidFill>
              </a:rPr>
              <a:t>may </a:t>
            </a:r>
            <a:r>
              <a:rPr lang="en-US" dirty="0" smtClean="0">
                <a:solidFill>
                  <a:schemeClr val="tx2">
                    <a:lumMod val="75000"/>
                  </a:schemeClr>
                </a:solidFill>
              </a:rPr>
              <a:t>need to </a:t>
            </a:r>
            <a:r>
              <a:rPr lang="en-US" dirty="0">
                <a:solidFill>
                  <a:schemeClr val="tx2">
                    <a:lumMod val="75000"/>
                  </a:schemeClr>
                </a:solidFill>
              </a:rPr>
              <a:t>be sealed </a:t>
            </a:r>
            <a:r>
              <a:rPr lang="en-US" dirty="0" smtClean="0">
                <a:solidFill>
                  <a:schemeClr val="tx2">
                    <a:lumMod val="75000"/>
                  </a:schemeClr>
                </a:solidFill>
              </a:rPr>
              <a:t>with seam sealer to </a:t>
            </a:r>
            <a:r>
              <a:rPr lang="en-US" dirty="0">
                <a:solidFill>
                  <a:schemeClr val="tx2">
                    <a:lumMod val="75000"/>
                  </a:schemeClr>
                </a:solidFill>
              </a:rPr>
              <a:t>prevent moisture from leaking through. </a:t>
            </a:r>
          </a:p>
          <a:p>
            <a:r>
              <a:rPr lang="en-US" dirty="0" smtClean="0"/>
              <a:t>Tent </a:t>
            </a:r>
            <a:r>
              <a:rPr lang="en-US" dirty="0"/>
              <a:t>fabric can be harmed by too much exposure to </a:t>
            </a:r>
            <a:r>
              <a:rPr lang="en-US" dirty="0" smtClean="0"/>
              <a:t>sunlight. Try </a:t>
            </a:r>
            <a:r>
              <a:rPr lang="en-US" dirty="0"/>
              <a:t>to avoid leaving it </a:t>
            </a:r>
            <a:r>
              <a:rPr lang="en-US" dirty="0" smtClean="0"/>
              <a:t>pitched in </a:t>
            </a:r>
            <a:r>
              <a:rPr lang="en-US" dirty="0"/>
              <a:t>the open when it is not in use or when you can put it in </a:t>
            </a:r>
            <a:r>
              <a:rPr lang="en-US" dirty="0" smtClean="0"/>
              <a:t>a shaded </a:t>
            </a:r>
            <a:r>
              <a:rPr lang="en-US" dirty="0"/>
              <a:t>campsite instead.</a:t>
            </a:r>
          </a:p>
          <a:p>
            <a:r>
              <a:rPr lang="en-US" dirty="0" smtClean="0"/>
              <a:t>Clean </a:t>
            </a:r>
            <a:r>
              <a:rPr lang="en-US" dirty="0"/>
              <a:t>out your tent </a:t>
            </a:r>
            <a:r>
              <a:rPr lang="en-US" dirty="0" smtClean="0"/>
              <a:t>when packing up </a:t>
            </a:r>
            <a:r>
              <a:rPr lang="en-US" dirty="0"/>
              <a:t>by </a:t>
            </a:r>
            <a:r>
              <a:rPr lang="en-US" dirty="0" smtClean="0"/>
              <a:t>tipping it </a:t>
            </a:r>
            <a:r>
              <a:rPr lang="en-US" dirty="0"/>
              <a:t>up and shaking out litter and debris.</a:t>
            </a:r>
          </a:p>
          <a:p>
            <a:r>
              <a:rPr lang="en-US" dirty="0" smtClean="0"/>
              <a:t>To </a:t>
            </a:r>
            <a:r>
              <a:rPr lang="en-US" dirty="0"/>
              <a:t>stow a tent in a storage sack, first place the bundle </a:t>
            </a:r>
            <a:r>
              <a:rPr lang="en-US" dirty="0" smtClean="0"/>
              <a:t>of collapsed </a:t>
            </a:r>
            <a:r>
              <a:rPr lang="en-US" dirty="0"/>
              <a:t>poles in the tent’s stuff sack. Next, push a </a:t>
            </a:r>
            <a:r>
              <a:rPr lang="en-US" dirty="0" smtClean="0"/>
              <a:t>corner of </a:t>
            </a:r>
            <a:r>
              <a:rPr lang="en-US" dirty="0"/>
              <a:t>the tent all the way to the bottom of the sack. </a:t>
            </a:r>
            <a:r>
              <a:rPr lang="en-US" dirty="0" smtClean="0"/>
              <a:t>Continue stuffing </a:t>
            </a:r>
            <a:r>
              <a:rPr lang="en-US" dirty="0"/>
              <a:t>the fabric alongside the poles.</a:t>
            </a:r>
          </a:p>
          <a:p>
            <a:r>
              <a:rPr lang="en-US" dirty="0" smtClean="0"/>
              <a:t>A </a:t>
            </a:r>
            <a:r>
              <a:rPr lang="en-US" dirty="0"/>
              <a:t>tent that seems dry in camp may have absorbed dew </a:t>
            </a:r>
            <a:r>
              <a:rPr lang="en-US" dirty="0" smtClean="0"/>
              <a:t>or ground </a:t>
            </a:r>
            <a:r>
              <a:rPr lang="en-US" dirty="0"/>
              <a:t>moisture. </a:t>
            </a:r>
            <a:r>
              <a:rPr lang="en-US" dirty="0" smtClean="0"/>
              <a:t>It </a:t>
            </a:r>
            <a:r>
              <a:rPr lang="en-US" dirty="0"/>
              <a:t>is important that </a:t>
            </a:r>
            <a:r>
              <a:rPr lang="en-US" dirty="0" smtClean="0"/>
              <a:t>you always </a:t>
            </a:r>
            <a:r>
              <a:rPr lang="en-US" dirty="0"/>
              <a:t>unpack your tent when you get home and set it </a:t>
            </a:r>
            <a:r>
              <a:rPr lang="en-US" dirty="0" smtClean="0"/>
              <a:t>up or hang </a:t>
            </a:r>
            <a:r>
              <a:rPr lang="en-US" dirty="0"/>
              <a:t>it over a </a:t>
            </a:r>
            <a:r>
              <a:rPr lang="en-US" dirty="0" smtClean="0"/>
              <a:t>clothesline and allow </a:t>
            </a:r>
            <a:r>
              <a:rPr lang="en-US" dirty="0"/>
              <a:t>it to dry </a:t>
            </a:r>
            <a:r>
              <a:rPr lang="en-US" dirty="0" smtClean="0"/>
              <a:t>completely before </a:t>
            </a:r>
            <a:r>
              <a:rPr lang="en-US" dirty="0"/>
              <a:t>storing it.</a:t>
            </a:r>
          </a:p>
        </p:txBody>
      </p:sp>
    </p:spTree>
    <p:extLst>
      <p:ext uri="{BB962C8B-B14F-4D97-AF65-F5344CB8AC3E}">
        <p14:creationId xmlns:p14="http://schemas.microsoft.com/office/powerpoint/2010/main" val="4410539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6b</a:t>
            </a:r>
            <a:endParaRPr lang="en-US" dirty="0"/>
          </a:p>
        </p:txBody>
      </p:sp>
      <p:sp>
        <p:nvSpPr>
          <p:cNvPr id="3" name="Content Placeholder 2"/>
          <p:cNvSpPr>
            <a:spLocks noGrp="1"/>
          </p:cNvSpPr>
          <p:nvPr>
            <p:ph idx="1"/>
          </p:nvPr>
        </p:nvSpPr>
        <p:spPr/>
        <p:txBody>
          <a:bodyPr>
            <a:normAutofit/>
          </a:bodyPr>
          <a:lstStyle/>
          <a:p>
            <a:r>
              <a:rPr lang="en-US" altLang="en-US" dirty="0" smtClean="0"/>
              <a:t>Discuss </a:t>
            </a:r>
            <a:r>
              <a:rPr lang="en-US" altLang="en-US" dirty="0"/>
              <a:t>the importance of camp sanitation and tell why water treatment is essential. Then demonstrate two ways to treat water. </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28179135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6b. Camp Sanitation</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Getting </a:t>
            </a:r>
            <a:r>
              <a:rPr lang="en-US" dirty="0"/>
              <a:t>rid of human waste outdoors requires </a:t>
            </a:r>
            <a:r>
              <a:rPr lang="en-US" dirty="0" smtClean="0"/>
              <a:t>special care</a:t>
            </a:r>
            <a:r>
              <a:rPr lang="en-US" dirty="0"/>
              <a:t>. In campgrounds that have rest rooms </a:t>
            </a:r>
            <a:r>
              <a:rPr lang="en-US" dirty="0" smtClean="0"/>
              <a:t>or outhouses</a:t>
            </a:r>
            <a:r>
              <a:rPr lang="en-US" dirty="0"/>
              <a:t>, be sure to use them. Where </a:t>
            </a:r>
            <a:r>
              <a:rPr lang="en-US" dirty="0" smtClean="0"/>
              <a:t>those don’t </a:t>
            </a:r>
            <a:r>
              <a:rPr lang="en-US" dirty="0"/>
              <a:t>exist, dig a </a:t>
            </a:r>
            <a:r>
              <a:rPr lang="en-US" dirty="0" err="1"/>
              <a:t>cathole</a:t>
            </a:r>
            <a:r>
              <a:rPr lang="en-US" dirty="0"/>
              <a:t> or use a latrine.</a:t>
            </a:r>
          </a:p>
          <a:p>
            <a:r>
              <a:rPr lang="en-US" dirty="0"/>
              <a:t>Wash your hands with soap and water or </a:t>
            </a:r>
            <a:r>
              <a:rPr lang="en-US" dirty="0" smtClean="0"/>
              <a:t>use a </a:t>
            </a:r>
            <a:r>
              <a:rPr lang="en-US" dirty="0"/>
              <a:t>waterless hand cleanser when you are done.</a:t>
            </a:r>
          </a:p>
          <a:p>
            <a:r>
              <a:rPr lang="en-US" b="1" dirty="0" err="1"/>
              <a:t>Cathole</a:t>
            </a:r>
            <a:r>
              <a:rPr lang="en-US" b="1" dirty="0"/>
              <a:t>. </a:t>
            </a:r>
            <a:r>
              <a:rPr lang="en-US" dirty="0"/>
              <a:t>Find a private spot at least 200 </a:t>
            </a:r>
            <a:r>
              <a:rPr lang="en-US" dirty="0" smtClean="0"/>
              <a:t>feet (75 </a:t>
            </a:r>
            <a:r>
              <a:rPr lang="en-US" dirty="0"/>
              <a:t>steps) from water, campsites, and </a:t>
            </a:r>
            <a:r>
              <a:rPr lang="en-US" dirty="0" smtClean="0"/>
              <a:t>trails. Dig </a:t>
            </a:r>
            <a:r>
              <a:rPr lang="en-US" dirty="0"/>
              <a:t>a hole 6 to 8 inches deep with your </a:t>
            </a:r>
            <a:r>
              <a:rPr lang="en-US" dirty="0" smtClean="0"/>
              <a:t>heel, a </a:t>
            </a:r>
            <a:r>
              <a:rPr lang="en-US" dirty="0"/>
              <a:t>stick, or a shovel. Organisms in the </a:t>
            </a:r>
            <a:r>
              <a:rPr lang="en-US" dirty="0" smtClean="0"/>
              <a:t>top layers </a:t>
            </a:r>
            <a:r>
              <a:rPr lang="en-US" dirty="0"/>
              <a:t>of earth will break down human </a:t>
            </a:r>
            <a:r>
              <a:rPr lang="en-US" dirty="0" smtClean="0"/>
              <a:t>waste. Fill </a:t>
            </a:r>
            <a:r>
              <a:rPr lang="en-US" dirty="0"/>
              <a:t>the </a:t>
            </a:r>
            <a:r>
              <a:rPr lang="en-US" dirty="0" err="1"/>
              <a:t>cathole</a:t>
            </a:r>
            <a:r>
              <a:rPr lang="en-US" dirty="0"/>
              <a:t> with soil when you are </a:t>
            </a:r>
            <a:r>
              <a:rPr lang="en-US" dirty="0" smtClean="0"/>
              <a:t>done, and </a:t>
            </a:r>
            <a:r>
              <a:rPr lang="en-US" dirty="0"/>
              <a:t>replace any ground cover. Push a </a:t>
            </a:r>
            <a:r>
              <a:rPr lang="en-US" dirty="0" smtClean="0"/>
              <a:t>stick into </a:t>
            </a:r>
            <a:r>
              <a:rPr lang="en-US" dirty="0"/>
              <a:t>the earth to warn others against </a:t>
            </a:r>
            <a:r>
              <a:rPr lang="en-US" dirty="0" smtClean="0"/>
              <a:t>digging in </a:t>
            </a:r>
            <a:r>
              <a:rPr lang="en-US" dirty="0"/>
              <a:t>the same spot.</a:t>
            </a:r>
          </a:p>
          <a:p>
            <a:r>
              <a:rPr lang="en-US" b="1" dirty="0"/>
              <a:t>Latrine. </a:t>
            </a:r>
            <a:r>
              <a:rPr lang="en-US" dirty="0"/>
              <a:t>A patrol, troop, or other large camping </a:t>
            </a:r>
            <a:r>
              <a:rPr lang="en-US" dirty="0" smtClean="0"/>
              <a:t>group may </a:t>
            </a:r>
            <a:r>
              <a:rPr lang="en-US" dirty="0"/>
              <a:t>be able to lessen its impact on the land by digging </a:t>
            </a:r>
            <a:r>
              <a:rPr lang="en-US" dirty="0" smtClean="0"/>
              <a:t>a single </a:t>
            </a:r>
            <a:r>
              <a:rPr lang="en-US" dirty="0"/>
              <a:t>latrine rather than making many </a:t>
            </a:r>
            <a:r>
              <a:rPr lang="en-US" dirty="0" err="1"/>
              <a:t>catholes</a:t>
            </a:r>
            <a:r>
              <a:rPr lang="en-US" dirty="0"/>
              <a:t>.</a:t>
            </a:r>
          </a:p>
        </p:txBody>
      </p:sp>
    </p:spTree>
    <p:extLst>
      <p:ext uri="{BB962C8B-B14F-4D97-AF65-F5344CB8AC3E}">
        <p14:creationId xmlns:p14="http://schemas.microsoft.com/office/powerpoint/2010/main" val="23183498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6b. Water Treatment</a:t>
            </a:r>
            <a:endParaRPr lang="en-US" dirty="0"/>
          </a:p>
        </p:txBody>
      </p:sp>
      <p:sp>
        <p:nvSpPr>
          <p:cNvPr id="3" name="Content Placeholder 2"/>
          <p:cNvSpPr>
            <a:spLocks noGrp="1"/>
          </p:cNvSpPr>
          <p:nvPr>
            <p:ph idx="1"/>
          </p:nvPr>
        </p:nvSpPr>
        <p:spPr>
          <a:xfrm>
            <a:off x="448966" y="1559085"/>
            <a:ext cx="8246070" cy="3118170"/>
          </a:xfrm>
        </p:spPr>
        <p:txBody>
          <a:bodyPr>
            <a:normAutofit fontScale="92500" lnSpcReduction="10000"/>
          </a:bodyPr>
          <a:lstStyle/>
          <a:p>
            <a:r>
              <a:rPr lang="en-US" dirty="0">
                <a:solidFill>
                  <a:srgbClr val="002060"/>
                </a:solidFill>
              </a:rPr>
              <a:t>Water taken from streams, lakes, and springs </a:t>
            </a:r>
            <a:r>
              <a:rPr lang="en-US" dirty="0" smtClean="0">
                <a:solidFill>
                  <a:srgbClr val="002060"/>
                </a:solidFill>
              </a:rPr>
              <a:t>may contain </a:t>
            </a:r>
            <a:r>
              <a:rPr lang="en-US" dirty="0">
                <a:solidFill>
                  <a:srgbClr val="002060"/>
                </a:solidFill>
              </a:rPr>
              <a:t>bacteria and parasites too small for you to see. </a:t>
            </a:r>
            <a:endParaRPr lang="en-US" dirty="0" smtClean="0">
              <a:solidFill>
                <a:srgbClr val="002060"/>
              </a:solidFill>
            </a:endParaRPr>
          </a:p>
          <a:p>
            <a:r>
              <a:rPr lang="en-US" dirty="0" smtClean="0">
                <a:solidFill>
                  <a:srgbClr val="002060"/>
                </a:solidFill>
              </a:rPr>
              <a:t>Treat any </a:t>
            </a:r>
            <a:r>
              <a:rPr lang="en-US" dirty="0">
                <a:solidFill>
                  <a:srgbClr val="002060"/>
                </a:solidFill>
              </a:rPr>
              <a:t>water that does not come from a tested </a:t>
            </a:r>
            <a:r>
              <a:rPr lang="en-US" dirty="0" smtClean="0">
                <a:solidFill>
                  <a:srgbClr val="002060"/>
                </a:solidFill>
              </a:rPr>
              <a:t>source </a:t>
            </a:r>
            <a:r>
              <a:rPr lang="en-US" dirty="0">
                <a:solidFill>
                  <a:srgbClr val="002060"/>
                </a:solidFill>
              </a:rPr>
              <a:t>using </a:t>
            </a:r>
            <a:r>
              <a:rPr lang="en-US" dirty="0" smtClean="0">
                <a:solidFill>
                  <a:srgbClr val="002060"/>
                </a:solidFill>
              </a:rPr>
              <a:t>one of </a:t>
            </a:r>
            <a:r>
              <a:rPr lang="en-US" dirty="0">
                <a:solidFill>
                  <a:srgbClr val="002060"/>
                </a:solidFill>
              </a:rPr>
              <a:t>the following methods</a:t>
            </a:r>
            <a:r>
              <a:rPr lang="en-US" dirty="0" smtClean="0">
                <a:solidFill>
                  <a:srgbClr val="002060"/>
                </a:solidFill>
              </a:rPr>
              <a:t>.</a:t>
            </a:r>
          </a:p>
          <a:p>
            <a:pPr lvl="1"/>
            <a:r>
              <a:rPr lang="en-US" dirty="0"/>
              <a:t>Boiling. </a:t>
            </a:r>
            <a:endParaRPr lang="en-US" dirty="0" smtClean="0"/>
          </a:p>
          <a:p>
            <a:pPr lvl="1"/>
            <a:r>
              <a:rPr lang="en-US" dirty="0" smtClean="0"/>
              <a:t>Treatment </a:t>
            </a:r>
            <a:r>
              <a:rPr lang="en-US" dirty="0"/>
              <a:t>Tablets. </a:t>
            </a:r>
            <a:endParaRPr lang="en-US" dirty="0" smtClean="0"/>
          </a:p>
          <a:p>
            <a:pPr lvl="1"/>
            <a:r>
              <a:rPr lang="en-US" dirty="0" smtClean="0"/>
              <a:t>Filters</a:t>
            </a:r>
            <a:r>
              <a:rPr lang="en-US" dirty="0"/>
              <a:t>. </a:t>
            </a:r>
            <a:endParaRPr lang="en-US" dirty="0">
              <a:solidFill>
                <a:srgbClr val="002060"/>
              </a:solidFill>
            </a:endParaRPr>
          </a:p>
        </p:txBody>
      </p:sp>
    </p:spTree>
    <p:extLst>
      <p:ext uri="{BB962C8B-B14F-4D97-AF65-F5344CB8AC3E}">
        <p14:creationId xmlns:p14="http://schemas.microsoft.com/office/powerpoint/2010/main" val="22388802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6b. Water Treatment</a:t>
            </a:r>
            <a:endParaRPr lang="en-US" dirty="0"/>
          </a:p>
        </p:txBody>
      </p:sp>
      <p:sp>
        <p:nvSpPr>
          <p:cNvPr id="3" name="Content Placeholder 2"/>
          <p:cNvSpPr>
            <a:spLocks noGrp="1"/>
          </p:cNvSpPr>
          <p:nvPr>
            <p:ph sz="half" idx="1"/>
          </p:nvPr>
        </p:nvSpPr>
        <p:spPr>
          <a:xfrm>
            <a:off x="457200" y="1758341"/>
            <a:ext cx="4038600" cy="2836282"/>
          </a:xfrm>
        </p:spPr>
        <p:txBody>
          <a:bodyPr/>
          <a:lstStyle/>
          <a:p>
            <a:r>
              <a:rPr lang="en-US" sz="2400" dirty="0" smtClean="0">
                <a:solidFill>
                  <a:srgbClr val="002060"/>
                </a:solidFill>
              </a:rPr>
              <a:t>Boiling </a:t>
            </a:r>
          </a:p>
          <a:p>
            <a:pPr lvl="1"/>
            <a:r>
              <a:rPr lang="en-US" sz="2000" dirty="0" smtClean="0">
                <a:solidFill>
                  <a:srgbClr val="002060"/>
                </a:solidFill>
              </a:rPr>
              <a:t>Bringing </a:t>
            </a:r>
            <a:r>
              <a:rPr lang="en-US" sz="2000" dirty="0">
                <a:solidFill>
                  <a:srgbClr val="002060"/>
                </a:solidFill>
              </a:rPr>
              <a:t>water to a rolling boil for a full minute or more will kill most organisms.</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758341"/>
            <a:ext cx="4038600" cy="2277693"/>
          </a:xfrm>
        </p:spPr>
      </p:pic>
    </p:spTree>
    <p:extLst>
      <p:ext uri="{BB962C8B-B14F-4D97-AF65-F5344CB8AC3E}">
        <p14:creationId xmlns:p14="http://schemas.microsoft.com/office/powerpoint/2010/main" val="15373635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6b. Water Treatment</a:t>
            </a:r>
          </a:p>
        </p:txBody>
      </p:sp>
      <p:sp>
        <p:nvSpPr>
          <p:cNvPr id="3" name="Content Placeholder 2"/>
          <p:cNvSpPr>
            <a:spLocks noGrp="1"/>
          </p:cNvSpPr>
          <p:nvPr>
            <p:ph sz="half" idx="1"/>
          </p:nvPr>
        </p:nvSpPr>
        <p:spPr>
          <a:xfrm>
            <a:off x="354226" y="1430395"/>
            <a:ext cx="4038600" cy="3394472"/>
          </a:xfrm>
        </p:spPr>
        <p:txBody>
          <a:bodyPr>
            <a:normAutofit fontScale="70000" lnSpcReduction="20000"/>
          </a:bodyPr>
          <a:lstStyle/>
          <a:p>
            <a:r>
              <a:rPr lang="en-US" sz="3400" dirty="0">
                <a:solidFill>
                  <a:srgbClr val="002060"/>
                </a:solidFill>
              </a:rPr>
              <a:t>Treatment </a:t>
            </a:r>
            <a:r>
              <a:rPr lang="en-US" sz="3400" dirty="0" smtClean="0">
                <a:solidFill>
                  <a:srgbClr val="002060"/>
                </a:solidFill>
              </a:rPr>
              <a:t>Tablets </a:t>
            </a:r>
          </a:p>
          <a:p>
            <a:pPr lvl="1"/>
            <a:r>
              <a:rPr lang="en-US" dirty="0" smtClean="0">
                <a:solidFill>
                  <a:srgbClr val="002060"/>
                </a:solidFill>
              </a:rPr>
              <a:t>Water </a:t>
            </a:r>
            <a:r>
              <a:rPr lang="en-US" dirty="0">
                <a:solidFill>
                  <a:srgbClr val="002060"/>
                </a:solidFill>
              </a:rPr>
              <a:t>treatment tablets are sold in small bottles just right for hikers and campers. </a:t>
            </a:r>
            <a:endParaRPr lang="en-US" dirty="0" smtClean="0">
              <a:solidFill>
                <a:srgbClr val="002060"/>
              </a:solidFill>
            </a:endParaRPr>
          </a:p>
          <a:p>
            <a:pPr lvl="1"/>
            <a:r>
              <a:rPr lang="en-US" dirty="0" smtClean="0">
                <a:solidFill>
                  <a:srgbClr val="002060"/>
                </a:solidFill>
              </a:rPr>
              <a:t>The </a:t>
            </a:r>
            <a:r>
              <a:rPr lang="en-US" dirty="0">
                <a:solidFill>
                  <a:srgbClr val="002060"/>
                </a:solidFill>
              </a:rPr>
              <a:t>label usually instructs you to drop one or two tablets into a quart of water and then wait 30 minutes before drinking. </a:t>
            </a:r>
            <a:endParaRPr lang="en-US" dirty="0" smtClean="0">
              <a:solidFill>
                <a:srgbClr val="002060"/>
              </a:solidFill>
            </a:endParaRPr>
          </a:p>
          <a:p>
            <a:pPr lvl="1"/>
            <a:r>
              <a:rPr lang="en-US" dirty="0" smtClean="0">
                <a:solidFill>
                  <a:srgbClr val="002060"/>
                </a:solidFill>
              </a:rPr>
              <a:t>Tablets </a:t>
            </a:r>
            <a:r>
              <a:rPr lang="en-US" dirty="0">
                <a:solidFill>
                  <a:srgbClr val="002060"/>
                </a:solidFill>
              </a:rPr>
              <a:t>may leave a chemical taste in the water. </a:t>
            </a:r>
            <a:endParaRPr lang="en-US" dirty="0" smtClean="0">
              <a:solidFill>
                <a:srgbClr val="002060"/>
              </a:solidFill>
            </a:endParaRPr>
          </a:p>
          <a:p>
            <a:pPr lvl="1"/>
            <a:r>
              <a:rPr lang="en-US" dirty="0" smtClean="0">
                <a:solidFill>
                  <a:srgbClr val="002060"/>
                </a:solidFill>
              </a:rPr>
              <a:t>After </a:t>
            </a:r>
            <a:r>
              <a:rPr lang="en-US" dirty="0">
                <a:solidFill>
                  <a:srgbClr val="002060"/>
                </a:solidFill>
              </a:rPr>
              <a:t>the tablets have had a full 30 minutes to do their work, you can improve the flavor by adding some drink mix.</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33812" y="1200548"/>
            <a:ext cx="2262241" cy="339407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053" y="1245107"/>
            <a:ext cx="2092101" cy="3486835"/>
          </a:xfrm>
          <a:prstGeom prst="rect">
            <a:avLst/>
          </a:prstGeom>
        </p:spPr>
      </p:pic>
    </p:spTree>
    <p:extLst>
      <p:ext uri="{BB962C8B-B14F-4D97-AF65-F5344CB8AC3E}">
        <p14:creationId xmlns:p14="http://schemas.microsoft.com/office/powerpoint/2010/main" val="14988124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144725" y="1436974"/>
            <a:ext cx="4337918" cy="3394472"/>
          </a:xfrm>
        </p:spPr>
        <p:txBody>
          <a:bodyPr>
            <a:normAutofit fontScale="85000" lnSpcReduction="20000"/>
          </a:bodyPr>
          <a:lstStyle/>
          <a:p>
            <a:r>
              <a:rPr lang="en-US" sz="3400" dirty="0" smtClean="0">
                <a:solidFill>
                  <a:srgbClr val="002060"/>
                </a:solidFill>
              </a:rPr>
              <a:t>Filters </a:t>
            </a:r>
          </a:p>
          <a:p>
            <a:pPr lvl="1"/>
            <a:r>
              <a:rPr lang="en-US" dirty="0" smtClean="0">
                <a:solidFill>
                  <a:srgbClr val="002060"/>
                </a:solidFill>
              </a:rPr>
              <a:t>Camping </a:t>
            </a:r>
            <a:r>
              <a:rPr lang="en-US" dirty="0">
                <a:solidFill>
                  <a:srgbClr val="002060"/>
                </a:solidFill>
              </a:rPr>
              <a:t>stores and catalogs offer water treatment filters that are effective and easy to use. </a:t>
            </a:r>
            <a:endParaRPr lang="en-US" dirty="0" smtClean="0">
              <a:solidFill>
                <a:srgbClr val="002060"/>
              </a:solidFill>
            </a:endParaRPr>
          </a:p>
          <a:p>
            <a:pPr lvl="1"/>
            <a:r>
              <a:rPr lang="en-US" dirty="0" smtClean="0">
                <a:solidFill>
                  <a:srgbClr val="002060"/>
                </a:solidFill>
              </a:rPr>
              <a:t>Many </a:t>
            </a:r>
            <a:r>
              <a:rPr lang="en-US" dirty="0">
                <a:solidFill>
                  <a:srgbClr val="002060"/>
                </a:solidFill>
              </a:rPr>
              <a:t>operate by pumping water through pores small enough to strain out bacteria and may contain </a:t>
            </a:r>
            <a:r>
              <a:rPr lang="en-US" dirty="0" smtClean="0">
                <a:solidFill>
                  <a:srgbClr val="002060"/>
                </a:solidFill>
              </a:rPr>
              <a:t>activated carbon to reduce odors and improve taste.</a:t>
            </a:r>
          </a:p>
          <a:p>
            <a:pPr lvl="1"/>
            <a:r>
              <a:rPr lang="en-US" dirty="0" smtClean="0">
                <a:solidFill>
                  <a:srgbClr val="002060"/>
                </a:solidFill>
              </a:rPr>
              <a:t>Follow </a:t>
            </a:r>
            <a:r>
              <a:rPr lang="en-US" dirty="0">
                <a:solidFill>
                  <a:srgbClr val="002060"/>
                </a:solidFill>
              </a:rPr>
              <a:t>the instructions that come with the filter you plan to use.</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38700" y="1684083"/>
            <a:ext cx="3657600" cy="2426208"/>
          </a:xfrm>
        </p:spPr>
      </p:pic>
    </p:spTree>
    <p:extLst>
      <p:ext uri="{BB962C8B-B14F-4D97-AF65-F5344CB8AC3E}">
        <p14:creationId xmlns:p14="http://schemas.microsoft.com/office/powerpoint/2010/main" val="1976113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6c</a:t>
            </a:r>
            <a:endParaRPr lang="en-US" dirty="0"/>
          </a:p>
        </p:txBody>
      </p:sp>
      <p:sp>
        <p:nvSpPr>
          <p:cNvPr id="3" name="Content Placeholder 2"/>
          <p:cNvSpPr>
            <a:spLocks noGrp="1"/>
          </p:cNvSpPr>
          <p:nvPr>
            <p:ph idx="1"/>
          </p:nvPr>
        </p:nvSpPr>
        <p:spPr/>
        <p:txBody>
          <a:bodyPr>
            <a:normAutofit/>
          </a:bodyPr>
          <a:lstStyle/>
          <a:p>
            <a:r>
              <a:rPr lang="en-US" altLang="en-US" dirty="0" smtClean="0"/>
              <a:t>Describe </a:t>
            </a:r>
            <a:r>
              <a:rPr lang="en-US" altLang="en-US" dirty="0"/>
              <a:t>the factors to be considered in deciding where to pitch your tent. </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2674633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852" y="298077"/>
            <a:ext cx="4328599" cy="763526"/>
          </a:xfrm>
        </p:spPr>
        <p:txBody>
          <a:bodyPr>
            <a:normAutofit fontScale="90000"/>
          </a:bodyPr>
          <a:lstStyle/>
          <a:p>
            <a:r>
              <a:rPr lang="en-US" dirty="0" smtClean="0"/>
              <a:t>6c. Where to Pitch a Tent</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sz="5100" dirty="0"/>
              <a:t>Selecting a </a:t>
            </a:r>
            <a:r>
              <a:rPr lang="en-US" sz="5100" dirty="0" smtClean="0"/>
              <a:t>Campsite</a:t>
            </a:r>
          </a:p>
          <a:p>
            <a:r>
              <a:rPr lang="en-US" sz="4200" dirty="0"/>
              <a:t>Safety</a:t>
            </a:r>
          </a:p>
          <a:p>
            <a:pPr lvl="1"/>
            <a:r>
              <a:rPr lang="en-US" dirty="0"/>
              <a:t>Don’t pitch a tent under dead trees or limbs that might fall </a:t>
            </a:r>
            <a:r>
              <a:rPr lang="en-US" dirty="0" smtClean="0"/>
              <a:t>in a </a:t>
            </a:r>
            <a:r>
              <a:rPr lang="en-US" dirty="0"/>
              <a:t>storm. </a:t>
            </a:r>
            <a:endParaRPr lang="en-US" dirty="0" smtClean="0"/>
          </a:p>
          <a:p>
            <a:pPr lvl="1"/>
            <a:r>
              <a:rPr lang="en-US" dirty="0" smtClean="0"/>
              <a:t>Stay </a:t>
            </a:r>
            <a:r>
              <a:rPr lang="en-US" dirty="0"/>
              <a:t>out of gullies that could fill with flash floods.</a:t>
            </a:r>
          </a:p>
          <a:p>
            <a:pPr lvl="1"/>
            <a:r>
              <a:rPr lang="en-US" dirty="0"/>
              <a:t>Find a site away from lone trees, mountaintops, high </a:t>
            </a:r>
            <a:r>
              <a:rPr lang="en-US" dirty="0" smtClean="0"/>
              <a:t>ridges, and </a:t>
            </a:r>
            <a:r>
              <a:rPr lang="en-US" dirty="0"/>
              <a:t>other likely targets of lightning. </a:t>
            </a:r>
            <a:endParaRPr lang="en-US" dirty="0" smtClean="0"/>
          </a:p>
          <a:p>
            <a:pPr lvl="1"/>
            <a:r>
              <a:rPr lang="en-US" dirty="0" smtClean="0"/>
              <a:t>Camp </a:t>
            </a:r>
            <a:r>
              <a:rPr lang="en-US" dirty="0"/>
              <a:t>some distance </a:t>
            </a:r>
            <a:r>
              <a:rPr lang="en-US" dirty="0" smtClean="0"/>
              <a:t>from game </a:t>
            </a:r>
            <a:r>
              <a:rPr lang="en-US" dirty="0"/>
              <a:t>trails, especially in bear country.</a:t>
            </a:r>
          </a:p>
          <a:p>
            <a:r>
              <a:rPr lang="en-US" sz="4200" dirty="0"/>
              <a:t>Size</a:t>
            </a:r>
          </a:p>
          <a:p>
            <a:pPr lvl="1"/>
            <a:r>
              <a:rPr lang="en-US" dirty="0"/>
              <a:t>A site must be large enough for members of your </a:t>
            </a:r>
            <a:r>
              <a:rPr lang="en-US" dirty="0" smtClean="0"/>
              <a:t>camping party </a:t>
            </a:r>
            <a:r>
              <a:rPr lang="en-US" dirty="0"/>
              <a:t>to pitch their tents and cook their meals. </a:t>
            </a:r>
            <a:endParaRPr lang="en-US" dirty="0" smtClean="0"/>
          </a:p>
          <a:p>
            <a:pPr lvl="1"/>
            <a:r>
              <a:rPr lang="en-US" dirty="0" smtClean="0"/>
              <a:t>When hanging food </a:t>
            </a:r>
            <a:r>
              <a:rPr lang="en-US" dirty="0"/>
              <a:t>to keep it away from animals, find the trees you need </a:t>
            </a:r>
            <a:r>
              <a:rPr lang="en-US" dirty="0" smtClean="0"/>
              <a:t>at least </a:t>
            </a:r>
            <a:r>
              <a:rPr lang="en-US" dirty="0"/>
              <a:t>200 feet from where you will be sleeping.</a:t>
            </a:r>
          </a:p>
          <a:p>
            <a:r>
              <a:rPr lang="en-US" sz="4200" dirty="0"/>
              <a:t>Terrain</a:t>
            </a:r>
          </a:p>
          <a:p>
            <a:pPr lvl="1"/>
            <a:r>
              <a:rPr lang="en-US" dirty="0"/>
              <a:t>Does the site you have chosen for camp slope gently for </a:t>
            </a:r>
            <a:r>
              <a:rPr lang="en-US" dirty="0" smtClean="0"/>
              <a:t>good drainage</a:t>
            </a:r>
            <a:r>
              <a:rPr lang="en-US" dirty="0"/>
              <a:t>? </a:t>
            </a:r>
            <a:endParaRPr lang="en-US" dirty="0" smtClean="0"/>
          </a:p>
          <a:p>
            <a:pPr lvl="1"/>
            <a:r>
              <a:rPr lang="en-US" dirty="0" smtClean="0"/>
              <a:t>Leaves</a:t>
            </a:r>
            <a:r>
              <a:rPr lang="en-US" dirty="0"/>
              <a:t>, pine needles, and other natural cover </a:t>
            </a:r>
            <a:r>
              <a:rPr lang="en-US" dirty="0" smtClean="0"/>
              <a:t>can keep </a:t>
            </a:r>
            <a:r>
              <a:rPr lang="en-US" dirty="0"/>
              <a:t>the ground from becoming muddy. </a:t>
            </a:r>
            <a:endParaRPr lang="en-US" dirty="0" smtClean="0"/>
          </a:p>
          <a:p>
            <a:pPr lvl="1"/>
            <a:r>
              <a:rPr lang="en-US" dirty="0" smtClean="0"/>
              <a:t>An </a:t>
            </a:r>
            <a:r>
              <a:rPr lang="en-US" dirty="0"/>
              <a:t>area open to </a:t>
            </a:r>
            <a:r>
              <a:rPr lang="en-US" dirty="0" smtClean="0"/>
              <a:t>the east </a:t>
            </a:r>
            <a:r>
              <a:rPr lang="en-US" dirty="0"/>
              <a:t>and south will catch sunlight early in the day and </a:t>
            </a:r>
            <a:r>
              <a:rPr lang="en-US" dirty="0" smtClean="0"/>
              <a:t>perhaps be </a:t>
            </a:r>
            <a:r>
              <a:rPr lang="en-US" dirty="0"/>
              <a:t>drier than slopes facing north.</a:t>
            </a:r>
          </a:p>
        </p:txBody>
      </p:sp>
    </p:spTree>
    <p:extLst>
      <p:ext uri="{BB962C8B-B14F-4D97-AF65-F5344CB8AC3E}">
        <p14:creationId xmlns:p14="http://schemas.microsoft.com/office/powerpoint/2010/main" val="1302582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Camping  Merit Badge</a:t>
            </a:r>
          </a:p>
        </p:txBody>
      </p:sp>
      <p:sp>
        <p:nvSpPr>
          <p:cNvPr id="3" name="Content Placeholder 2"/>
          <p:cNvSpPr>
            <a:spLocks noGrp="1"/>
          </p:cNvSpPr>
          <p:nvPr>
            <p:ph idx="1"/>
          </p:nvPr>
        </p:nvSpPr>
        <p:spPr/>
        <p:txBody>
          <a:bodyPr>
            <a:normAutofit/>
          </a:bodyPr>
          <a:lstStyle/>
          <a:p>
            <a:pPr lvl="0" eaLnBrk="0" fontAlgn="base" hangingPunct="0">
              <a:spcBef>
                <a:spcPct val="0"/>
              </a:spcBef>
              <a:spcAft>
                <a:spcPct val="0"/>
              </a:spcAft>
              <a:buFont typeface="+mj-lt"/>
              <a:buAutoNum type="arabicPeriod" startAt="10"/>
            </a:pPr>
            <a:r>
              <a:rPr lang="en-US" altLang="en-US" sz="1600" dirty="0" smtClean="0"/>
              <a:t>Discuss </a:t>
            </a:r>
            <a:r>
              <a:rPr lang="en-US" altLang="en-US" sz="1600" dirty="0"/>
              <a:t>how the things you did to earn this badge have taught you about personal health and safety, survival, public health, conservation, and good citizenship. In your discussion, tell how Scout spirit and the Scout Oath and Law apply to camping and outdoor ethics. </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431" y="201485"/>
            <a:ext cx="809685" cy="822911"/>
          </a:xfrm>
          <a:prstGeom prst="rect">
            <a:avLst/>
          </a:prstGeom>
        </p:spPr>
      </p:pic>
    </p:spTree>
    <p:extLst>
      <p:ext uri="{BB962C8B-B14F-4D97-AF65-F5344CB8AC3E}">
        <p14:creationId xmlns:p14="http://schemas.microsoft.com/office/powerpoint/2010/main" val="21781556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852" y="298077"/>
            <a:ext cx="4328599" cy="763526"/>
          </a:xfrm>
        </p:spPr>
        <p:txBody>
          <a:bodyPr>
            <a:normAutofit fontScale="90000"/>
          </a:bodyPr>
          <a:lstStyle/>
          <a:p>
            <a:r>
              <a:rPr lang="en-US" dirty="0" smtClean="0"/>
              <a:t>6c. Where to Pitch a Tent</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sz="3400" dirty="0"/>
              <a:t>Selecting a </a:t>
            </a:r>
            <a:r>
              <a:rPr lang="en-US" sz="3400" dirty="0" smtClean="0"/>
              <a:t>Campsite</a:t>
            </a:r>
          </a:p>
          <a:p>
            <a:r>
              <a:rPr lang="en-US" dirty="0"/>
              <a:t>Privacy</a:t>
            </a:r>
          </a:p>
          <a:p>
            <a:pPr lvl="1"/>
            <a:r>
              <a:rPr lang="en-US" dirty="0"/>
              <a:t>Respect the privacy of others. </a:t>
            </a:r>
            <a:endParaRPr lang="en-US" dirty="0" smtClean="0"/>
          </a:p>
          <a:p>
            <a:pPr lvl="1"/>
            <a:r>
              <a:rPr lang="en-US" dirty="0" smtClean="0"/>
              <a:t>Trees</a:t>
            </a:r>
            <a:r>
              <a:rPr lang="en-US" dirty="0"/>
              <a:t>, bushes, and the shape </a:t>
            </a:r>
            <a:r>
              <a:rPr lang="en-US" dirty="0" smtClean="0"/>
              <a:t>of the </a:t>
            </a:r>
            <a:r>
              <a:rPr lang="en-US" dirty="0"/>
              <a:t>terrain can screen your camp from trails and </a:t>
            </a:r>
            <a:r>
              <a:rPr lang="en-US" dirty="0" smtClean="0"/>
              <a:t>neighboring campsites</a:t>
            </a:r>
            <a:r>
              <a:rPr lang="en-US" dirty="0"/>
              <a:t>. </a:t>
            </a:r>
            <a:endParaRPr lang="en-US" dirty="0" smtClean="0"/>
          </a:p>
          <a:p>
            <a:pPr lvl="1"/>
            <a:r>
              <a:rPr lang="en-US" dirty="0" smtClean="0"/>
              <a:t>Keep </a:t>
            </a:r>
            <a:r>
              <a:rPr lang="en-US" dirty="0"/>
              <a:t>the noise down when other campers are </a:t>
            </a:r>
            <a:r>
              <a:rPr lang="en-US" dirty="0" smtClean="0"/>
              <a:t>staying nearby</a:t>
            </a:r>
            <a:r>
              <a:rPr lang="en-US" dirty="0"/>
              <a:t>.</a:t>
            </a:r>
          </a:p>
          <a:p>
            <a:r>
              <a:rPr lang="en-US" dirty="0"/>
              <a:t>Permission</a:t>
            </a:r>
          </a:p>
          <a:p>
            <a:pPr lvl="1"/>
            <a:r>
              <a:rPr lang="en-US" dirty="0"/>
              <a:t>Check well ahead of time with land managers of public </a:t>
            </a:r>
            <a:r>
              <a:rPr lang="en-US" dirty="0" smtClean="0"/>
              <a:t>parks, forests</a:t>
            </a:r>
            <a:r>
              <a:rPr lang="en-US" dirty="0"/>
              <a:t>, and reserves. They can issue any permits you </a:t>
            </a:r>
            <a:r>
              <a:rPr lang="en-US" dirty="0" smtClean="0"/>
              <a:t>will need </a:t>
            </a:r>
            <a:r>
              <a:rPr lang="en-US" dirty="0"/>
              <a:t>and may suggest how you can make the most of </a:t>
            </a:r>
            <a:r>
              <a:rPr lang="en-US" dirty="0" smtClean="0"/>
              <a:t>your campouts</a:t>
            </a:r>
            <a:r>
              <a:rPr lang="en-US" dirty="0"/>
              <a:t>. </a:t>
            </a:r>
            <a:endParaRPr lang="en-US" dirty="0" smtClean="0"/>
          </a:p>
          <a:p>
            <a:pPr lvl="1"/>
            <a:r>
              <a:rPr lang="en-US" dirty="0" smtClean="0"/>
              <a:t>Get </a:t>
            </a:r>
            <a:r>
              <a:rPr lang="en-US" dirty="0"/>
              <a:t>permission from owners before camping </a:t>
            </a:r>
            <a:r>
              <a:rPr lang="en-US" dirty="0" smtClean="0"/>
              <a:t>on private </a:t>
            </a:r>
            <a:r>
              <a:rPr lang="en-US" dirty="0"/>
              <a:t>property</a:t>
            </a:r>
            <a:r>
              <a:rPr lang="en-US" dirty="0" smtClean="0"/>
              <a:t>.</a:t>
            </a:r>
            <a:endParaRPr lang="en-US" dirty="0"/>
          </a:p>
        </p:txBody>
      </p:sp>
    </p:spTree>
    <p:extLst>
      <p:ext uri="{BB962C8B-B14F-4D97-AF65-F5344CB8AC3E}">
        <p14:creationId xmlns:p14="http://schemas.microsoft.com/office/powerpoint/2010/main" val="26504759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441" y="298077"/>
            <a:ext cx="4379593" cy="763526"/>
          </a:xfrm>
        </p:spPr>
        <p:txBody>
          <a:bodyPr>
            <a:normAutofit fontScale="90000"/>
          </a:bodyPr>
          <a:lstStyle/>
          <a:p>
            <a:r>
              <a:rPr lang="en-US" dirty="0" smtClean="0"/>
              <a:t>6b. </a:t>
            </a:r>
            <a:r>
              <a:rPr lang="en-US" dirty="0"/>
              <a:t>Managing Your </a:t>
            </a:r>
            <a:r>
              <a:rPr lang="en-US" dirty="0" smtClean="0"/>
              <a:t>Campsite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Once </a:t>
            </a:r>
            <a:r>
              <a:rPr lang="en-US" dirty="0"/>
              <a:t>you arrive at a site, the first order </a:t>
            </a:r>
            <a:r>
              <a:rPr lang="en-US" dirty="0" smtClean="0"/>
              <a:t>of business </a:t>
            </a:r>
            <a:r>
              <a:rPr lang="en-US" dirty="0"/>
              <a:t>is to figure out the best way to </a:t>
            </a:r>
            <a:r>
              <a:rPr lang="en-US" dirty="0" smtClean="0"/>
              <a:t>settle in </a:t>
            </a:r>
            <a:r>
              <a:rPr lang="en-US" dirty="0"/>
              <a:t>while causing little impact on the land.</a:t>
            </a:r>
          </a:p>
          <a:p>
            <a:r>
              <a:rPr lang="en-US" dirty="0" smtClean="0"/>
              <a:t>Set </a:t>
            </a:r>
            <a:r>
              <a:rPr lang="en-US" dirty="0"/>
              <a:t>up a dining fly first. That will </a:t>
            </a:r>
            <a:r>
              <a:rPr lang="en-US" dirty="0" smtClean="0"/>
              <a:t>provide shelter </a:t>
            </a:r>
            <a:r>
              <a:rPr lang="en-US" dirty="0"/>
              <a:t>for food and you in case of rain </a:t>
            </a:r>
            <a:r>
              <a:rPr lang="en-US" dirty="0" smtClean="0"/>
              <a:t>and will </a:t>
            </a:r>
            <a:r>
              <a:rPr lang="en-US" dirty="0"/>
              <a:t>give a sense of where you will center </a:t>
            </a:r>
            <a:r>
              <a:rPr lang="en-US" dirty="0" smtClean="0"/>
              <a:t>most of </a:t>
            </a:r>
            <a:r>
              <a:rPr lang="en-US" dirty="0"/>
              <a:t>your camp activities.</a:t>
            </a:r>
          </a:p>
          <a:p>
            <a:r>
              <a:rPr lang="en-US" dirty="0" smtClean="0"/>
              <a:t>Pitch </a:t>
            </a:r>
            <a:r>
              <a:rPr lang="en-US" dirty="0"/>
              <a:t>your tents. Use established tent sites </a:t>
            </a:r>
            <a:r>
              <a:rPr lang="en-US" dirty="0" smtClean="0"/>
              <a:t>whenever possible</a:t>
            </a:r>
            <a:r>
              <a:rPr lang="en-US" dirty="0"/>
              <a:t>. In bear country, tents should be 200 feet </a:t>
            </a:r>
            <a:r>
              <a:rPr lang="en-US" dirty="0" smtClean="0"/>
              <a:t>or more </a:t>
            </a:r>
            <a:r>
              <a:rPr lang="en-US" dirty="0"/>
              <a:t>from the cooking area and from areas where </a:t>
            </a:r>
            <a:r>
              <a:rPr lang="en-US" dirty="0" smtClean="0"/>
              <a:t>food will </a:t>
            </a:r>
            <a:r>
              <a:rPr lang="en-US" dirty="0"/>
              <a:t>be stored.</a:t>
            </a:r>
          </a:p>
          <a:p>
            <a:r>
              <a:rPr lang="en-US" dirty="0" smtClean="0"/>
              <a:t>Establish </a:t>
            </a:r>
            <a:r>
              <a:rPr lang="en-US" dirty="0"/>
              <a:t>a plan for personal sanitation and be sure </a:t>
            </a:r>
            <a:r>
              <a:rPr lang="en-US" dirty="0" smtClean="0"/>
              <a:t>everyone understands </a:t>
            </a:r>
            <a:r>
              <a:rPr lang="en-US" dirty="0"/>
              <a:t>what he is to do.</a:t>
            </a:r>
          </a:p>
        </p:txBody>
      </p:sp>
    </p:spTree>
    <p:extLst>
      <p:ext uri="{BB962C8B-B14F-4D97-AF65-F5344CB8AC3E}">
        <p14:creationId xmlns:p14="http://schemas.microsoft.com/office/powerpoint/2010/main" val="3337527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6b. Camp Layout</a:t>
            </a:r>
            <a:endParaRPr lang="en-US" dirty="0"/>
          </a:p>
        </p:txBody>
      </p:sp>
      <p:pic>
        <p:nvPicPr>
          <p:cNvPr id="7" name="Content Placeholder 6"/>
          <p:cNvPicPr>
            <a:picLocks noGrp="1" noChangeAspect="1"/>
          </p:cNvPicPr>
          <p:nvPr>
            <p:ph idx="1"/>
          </p:nvPr>
        </p:nvPicPr>
        <p:blipFill>
          <a:blip r:embed="rId2"/>
          <a:stretch>
            <a:fillRect/>
          </a:stretch>
        </p:blipFill>
        <p:spPr>
          <a:xfrm>
            <a:off x="2037658" y="1177537"/>
            <a:ext cx="4955200" cy="3835643"/>
          </a:xfrm>
          <a:prstGeom prst="rect">
            <a:avLst/>
          </a:prstGeom>
        </p:spPr>
      </p:pic>
    </p:spTree>
    <p:extLst>
      <p:ext uri="{BB962C8B-B14F-4D97-AF65-F5344CB8AC3E}">
        <p14:creationId xmlns:p14="http://schemas.microsoft.com/office/powerpoint/2010/main" val="42610306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6d</a:t>
            </a:r>
            <a:endParaRPr lang="en-US" dirty="0"/>
          </a:p>
        </p:txBody>
      </p:sp>
      <p:sp>
        <p:nvSpPr>
          <p:cNvPr id="3" name="Content Placeholder 2"/>
          <p:cNvSpPr>
            <a:spLocks noGrp="1"/>
          </p:cNvSpPr>
          <p:nvPr>
            <p:ph idx="1"/>
          </p:nvPr>
        </p:nvSpPr>
        <p:spPr/>
        <p:txBody>
          <a:bodyPr>
            <a:normAutofit/>
          </a:bodyPr>
          <a:lstStyle/>
          <a:p>
            <a:r>
              <a:rPr lang="en-US" altLang="en-US" sz="2400" dirty="0" smtClean="0"/>
              <a:t>Tell </a:t>
            </a:r>
            <a:r>
              <a:rPr lang="en-US" altLang="en-US" sz="2400" dirty="0"/>
              <a:t>the difference between </a:t>
            </a:r>
            <a:r>
              <a:rPr lang="en-US" altLang="en-US" sz="2400" dirty="0" smtClean="0"/>
              <a:t>internal </a:t>
            </a:r>
            <a:r>
              <a:rPr lang="en-US" altLang="en-US" sz="2400" dirty="0"/>
              <a:t>and </a:t>
            </a:r>
            <a:r>
              <a:rPr lang="en-US" altLang="en-US" sz="2400" dirty="0" smtClean="0"/>
              <a:t>external frame </a:t>
            </a:r>
            <a:r>
              <a:rPr lang="en-US" altLang="en-US" sz="2400" dirty="0"/>
              <a:t>packs. Discuss the advantages and disadvantages of each. </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1711586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6d. Internal vs. External Frame Backpacks</a:t>
            </a:r>
            <a:endParaRPr lang="en-US" dirty="0"/>
          </a:p>
        </p:txBody>
      </p:sp>
      <p:sp>
        <p:nvSpPr>
          <p:cNvPr id="3" name="Content Placeholder 2"/>
          <p:cNvSpPr>
            <a:spLocks noGrp="1"/>
          </p:cNvSpPr>
          <p:nvPr>
            <p:ph sz="half" idx="1"/>
          </p:nvPr>
        </p:nvSpPr>
        <p:spPr>
          <a:xfrm>
            <a:off x="457199" y="3499717"/>
            <a:ext cx="4038600" cy="1226473"/>
          </a:xfrm>
        </p:spPr>
        <p:txBody>
          <a:bodyPr>
            <a:normAutofit fontScale="70000" lnSpcReduction="20000"/>
          </a:bodyPr>
          <a:lstStyle/>
          <a:p>
            <a:r>
              <a:rPr lang="en-US" dirty="0">
                <a:solidFill>
                  <a:srgbClr val="002060"/>
                </a:solidFill>
              </a:rPr>
              <a:t>Internal frame packs are more sleek and form-fitting. They hold the load closer to the body. </a:t>
            </a:r>
          </a:p>
          <a:p>
            <a:endParaRPr lang="en-US" dirty="0">
              <a:solidFill>
                <a:srgbClr val="002060"/>
              </a:solidFill>
            </a:endParaRPr>
          </a:p>
        </p:txBody>
      </p:sp>
      <p:sp>
        <p:nvSpPr>
          <p:cNvPr id="4" name="Content Placeholder 3"/>
          <p:cNvSpPr>
            <a:spLocks noGrp="1"/>
          </p:cNvSpPr>
          <p:nvPr>
            <p:ph sz="half" idx="2"/>
          </p:nvPr>
        </p:nvSpPr>
        <p:spPr>
          <a:xfrm>
            <a:off x="4648199" y="3493137"/>
            <a:ext cx="4038600" cy="1226474"/>
          </a:xfrm>
        </p:spPr>
        <p:txBody>
          <a:bodyPr>
            <a:normAutofit fontScale="70000" lnSpcReduction="20000"/>
          </a:bodyPr>
          <a:lstStyle/>
          <a:p>
            <a:r>
              <a:rPr lang="en-US" dirty="0">
                <a:solidFill>
                  <a:srgbClr val="002060"/>
                </a:solidFill>
              </a:rPr>
              <a:t>External frame packs have a </a:t>
            </a:r>
            <a:r>
              <a:rPr lang="en-US" dirty="0" smtClean="0">
                <a:solidFill>
                  <a:srgbClr val="002060"/>
                </a:solidFill>
              </a:rPr>
              <a:t>more square pack bag </a:t>
            </a:r>
            <a:r>
              <a:rPr lang="en-US" dirty="0">
                <a:solidFill>
                  <a:srgbClr val="002060"/>
                </a:solidFill>
              </a:rPr>
              <a:t>and visible frame elements, which are good for lashing on bulky gear. </a:t>
            </a:r>
          </a:p>
          <a:p>
            <a:endParaRPr lang="en-US" dirty="0">
              <a:solidFill>
                <a:srgbClr val="002060"/>
              </a:solidFill>
            </a:endParaRPr>
          </a:p>
        </p:txBody>
      </p:sp>
      <p:pic>
        <p:nvPicPr>
          <p:cNvPr id="5" name="Content Placeholder 4"/>
          <p:cNvPicPr>
            <a:picLocks noChangeAspect="1"/>
          </p:cNvPicPr>
          <p:nvPr/>
        </p:nvPicPr>
        <p:blipFill>
          <a:blip r:embed="rId2"/>
          <a:stretch>
            <a:fillRect/>
          </a:stretch>
        </p:blipFill>
        <p:spPr>
          <a:xfrm>
            <a:off x="1224002" y="1274199"/>
            <a:ext cx="6543595" cy="2093950"/>
          </a:xfrm>
          <a:prstGeom prst="rect">
            <a:avLst/>
          </a:prstGeom>
        </p:spPr>
      </p:pic>
    </p:spTree>
    <p:extLst>
      <p:ext uri="{BB962C8B-B14F-4D97-AF65-F5344CB8AC3E}">
        <p14:creationId xmlns:p14="http://schemas.microsoft.com/office/powerpoint/2010/main" val="24076125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99637" y="298077"/>
            <a:ext cx="4195398" cy="763526"/>
          </a:xfrm>
        </p:spPr>
        <p:txBody>
          <a:bodyPr>
            <a:normAutofit fontScale="90000"/>
          </a:bodyPr>
          <a:lstStyle/>
          <a:p>
            <a:r>
              <a:rPr lang="en-US" dirty="0"/>
              <a:t>6d. Internal vs. External Frame Backpacks</a:t>
            </a:r>
          </a:p>
        </p:txBody>
      </p:sp>
      <p:sp>
        <p:nvSpPr>
          <p:cNvPr id="3" name="Content Placeholder 2"/>
          <p:cNvSpPr>
            <a:spLocks noGrp="1"/>
          </p:cNvSpPr>
          <p:nvPr>
            <p:ph idx="1"/>
          </p:nvPr>
        </p:nvSpPr>
        <p:spPr>
          <a:xfrm>
            <a:off x="448966" y="1223586"/>
            <a:ext cx="8246070" cy="3703649"/>
          </a:xfrm>
        </p:spPr>
        <p:txBody>
          <a:bodyPr>
            <a:normAutofit fontScale="77500" lnSpcReduction="20000"/>
          </a:bodyPr>
          <a:lstStyle/>
          <a:p>
            <a:r>
              <a:rPr lang="en-US" sz="2100" b="1" dirty="0" smtClean="0"/>
              <a:t>Support</a:t>
            </a:r>
            <a:r>
              <a:rPr lang="en-US" sz="2100" b="1" dirty="0"/>
              <a:t>: </a:t>
            </a:r>
            <a:endParaRPr lang="en-US" sz="2100" b="1" dirty="0" smtClean="0"/>
          </a:p>
          <a:p>
            <a:pPr lvl="1"/>
            <a:r>
              <a:rPr lang="en-US" sz="2100" dirty="0" smtClean="0"/>
              <a:t>An </a:t>
            </a:r>
            <a:r>
              <a:rPr lang="en-US" sz="2100" dirty="0"/>
              <a:t>external pack transfers the load nicely to your hips and allows an upright walking position that some find comfortable, though it also makes you less agile if you need to move quickly. </a:t>
            </a:r>
            <a:endParaRPr lang="en-US" sz="2100" dirty="0" smtClean="0"/>
          </a:p>
          <a:p>
            <a:pPr lvl="1"/>
            <a:r>
              <a:rPr lang="en-US" sz="2100" dirty="0" smtClean="0"/>
              <a:t>An </a:t>
            </a:r>
            <a:r>
              <a:rPr lang="en-US" sz="2100" dirty="0"/>
              <a:t>internal pack’s closeness creates stability, and most have suspension systems that transfer the load to hips efficiently. </a:t>
            </a:r>
            <a:endParaRPr lang="en-US" sz="2100" dirty="0" smtClean="0"/>
          </a:p>
          <a:p>
            <a:r>
              <a:rPr lang="en-US" sz="2100" b="1" dirty="0" smtClean="0"/>
              <a:t>Weight</a:t>
            </a:r>
            <a:r>
              <a:rPr lang="en-US" sz="2100" b="1" dirty="0"/>
              <a:t>: </a:t>
            </a:r>
            <a:endParaRPr lang="en-US" sz="2100" b="1" dirty="0" smtClean="0"/>
          </a:p>
          <a:p>
            <a:pPr lvl="1"/>
            <a:r>
              <a:rPr lang="en-US" sz="2100" dirty="0" smtClean="0"/>
              <a:t>Externals</a:t>
            </a:r>
            <a:r>
              <a:rPr lang="en-US" sz="2100" dirty="0"/>
              <a:t>’ thick frame pieces make them </a:t>
            </a:r>
            <a:r>
              <a:rPr lang="en-US" sz="2100" dirty="0" smtClean="0"/>
              <a:t>heavier. </a:t>
            </a:r>
          </a:p>
          <a:p>
            <a:pPr lvl="1"/>
            <a:r>
              <a:rPr lang="en-US" sz="2100" dirty="0" smtClean="0"/>
              <a:t>Internals</a:t>
            </a:r>
            <a:r>
              <a:rPr lang="en-US" sz="2100" dirty="0"/>
              <a:t>’ frames are </a:t>
            </a:r>
            <a:r>
              <a:rPr lang="en-US" sz="2100" dirty="0" smtClean="0"/>
              <a:t>lighter </a:t>
            </a:r>
            <a:r>
              <a:rPr lang="en-US" sz="2100" dirty="0"/>
              <a:t>and you can find a range of options from lightweight to </a:t>
            </a:r>
            <a:r>
              <a:rPr lang="en-US" sz="2100" dirty="0" smtClean="0"/>
              <a:t>ultralight.</a:t>
            </a:r>
          </a:p>
          <a:p>
            <a:r>
              <a:rPr lang="en-US" sz="2100" b="1" dirty="0" smtClean="0"/>
              <a:t>Fit</a:t>
            </a:r>
            <a:r>
              <a:rPr lang="en-US" sz="2100" b="1" dirty="0"/>
              <a:t>: </a:t>
            </a:r>
            <a:endParaRPr lang="en-US" sz="2100" b="1" dirty="0" smtClean="0"/>
          </a:p>
          <a:p>
            <a:pPr lvl="1"/>
            <a:r>
              <a:rPr lang="en-US" sz="2100" dirty="0" smtClean="0"/>
              <a:t>Adjustable </a:t>
            </a:r>
            <a:r>
              <a:rPr lang="en-US" sz="2100" dirty="0"/>
              <a:t>suspension systems on externals are rare, so you need to be sure the pack comes in a size that’s a decent fit for you</a:t>
            </a:r>
            <a:r>
              <a:rPr lang="en-US" sz="2100" b="1" dirty="0"/>
              <a:t>. </a:t>
            </a:r>
            <a:endParaRPr lang="en-US" sz="2100" b="1" dirty="0" smtClean="0"/>
          </a:p>
          <a:p>
            <a:pPr lvl="1"/>
            <a:r>
              <a:rPr lang="en-US" sz="2100" dirty="0" smtClean="0"/>
              <a:t>Many </a:t>
            </a:r>
            <a:r>
              <a:rPr lang="en-US" sz="2100" dirty="0"/>
              <a:t>internals come with an adjustable suspension that allows you to get a more precise fit.</a:t>
            </a:r>
          </a:p>
          <a:p>
            <a:endParaRPr lang="en-US" dirty="0"/>
          </a:p>
        </p:txBody>
      </p:sp>
    </p:spTree>
    <p:extLst>
      <p:ext uri="{BB962C8B-B14F-4D97-AF65-F5344CB8AC3E}">
        <p14:creationId xmlns:p14="http://schemas.microsoft.com/office/powerpoint/2010/main" val="32910394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6215" y="298077"/>
            <a:ext cx="4188819" cy="763526"/>
          </a:xfrm>
        </p:spPr>
        <p:txBody>
          <a:bodyPr>
            <a:normAutofit fontScale="90000"/>
          </a:bodyPr>
          <a:lstStyle/>
          <a:p>
            <a:r>
              <a:rPr lang="en-US" dirty="0"/>
              <a:t>6d. Internal vs. External Frame Backpacks</a:t>
            </a:r>
          </a:p>
        </p:txBody>
      </p:sp>
      <p:sp>
        <p:nvSpPr>
          <p:cNvPr id="3" name="Content Placeholder 2"/>
          <p:cNvSpPr>
            <a:spLocks noGrp="1"/>
          </p:cNvSpPr>
          <p:nvPr>
            <p:ph idx="1"/>
          </p:nvPr>
        </p:nvSpPr>
        <p:spPr>
          <a:xfrm>
            <a:off x="448966" y="1243321"/>
            <a:ext cx="8246070" cy="3900179"/>
          </a:xfrm>
        </p:spPr>
        <p:txBody>
          <a:bodyPr>
            <a:normAutofit fontScale="55000" lnSpcReduction="20000"/>
          </a:bodyPr>
          <a:lstStyle/>
          <a:p>
            <a:r>
              <a:rPr lang="en-US" b="1" dirty="0" smtClean="0"/>
              <a:t>Cooling</a:t>
            </a:r>
            <a:r>
              <a:rPr lang="en-US" b="1" dirty="0"/>
              <a:t>: </a:t>
            </a:r>
            <a:endParaRPr lang="en-US" b="1" dirty="0" smtClean="0"/>
          </a:p>
          <a:p>
            <a:pPr lvl="1"/>
            <a:r>
              <a:rPr lang="en-US" dirty="0" smtClean="0"/>
              <a:t>Externals </a:t>
            </a:r>
            <a:r>
              <a:rPr lang="en-US" dirty="0"/>
              <a:t>have a large gap between the frame and </a:t>
            </a:r>
            <a:r>
              <a:rPr lang="en-US" dirty="0" err="1"/>
              <a:t>packbag</a:t>
            </a:r>
            <a:r>
              <a:rPr lang="en-US" dirty="0"/>
              <a:t> that allows air to flow across your back. </a:t>
            </a:r>
            <a:endParaRPr lang="en-US" dirty="0" smtClean="0"/>
          </a:p>
          <a:p>
            <a:pPr lvl="1"/>
            <a:r>
              <a:rPr lang="en-US" dirty="0" smtClean="0"/>
              <a:t>Some </a:t>
            </a:r>
            <a:r>
              <a:rPr lang="en-US" dirty="0"/>
              <a:t>internals might have ventilation channels that offer a little bit of </a:t>
            </a:r>
            <a:r>
              <a:rPr lang="en-US" dirty="0" smtClean="0"/>
              <a:t>cooling.</a:t>
            </a:r>
          </a:p>
          <a:p>
            <a:r>
              <a:rPr lang="en-US" b="1" dirty="0" smtClean="0"/>
              <a:t>Storage</a:t>
            </a:r>
            <a:r>
              <a:rPr lang="en-US" b="1" dirty="0"/>
              <a:t>:</a:t>
            </a:r>
            <a:r>
              <a:rPr lang="en-US" dirty="0"/>
              <a:t> </a:t>
            </a:r>
            <a:endParaRPr lang="en-US" dirty="0" smtClean="0"/>
          </a:p>
          <a:p>
            <a:pPr lvl="1"/>
            <a:r>
              <a:rPr lang="en-US" dirty="0" smtClean="0"/>
              <a:t>Capacity </a:t>
            </a:r>
            <a:r>
              <a:rPr lang="en-US" dirty="0"/>
              <a:t>measurements are done the same way for each type of pack, so a 60-liter external frame pack holds the same amount of gear inside as a 60-liter internal-frame pack. </a:t>
            </a:r>
            <a:endParaRPr lang="en-US" dirty="0" smtClean="0"/>
          </a:p>
          <a:p>
            <a:pPr lvl="1"/>
            <a:r>
              <a:rPr lang="en-US" dirty="0" smtClean="0"/>
              <a:t>The </a:t>
            </a:r>
            <a:r>
              <a:rPr lang="en-US" dirty="0"/>
              <a:t>exposed frame pieces on external packs are good for lashing on bulky and heavy items. </a:t>
            </a:r>
            <a:endParaRPr lang="en-US" dirty="0" smtClean="0"/>
          </a:p>
          <a:p>
            <a:pPr lvl="1"/>
            <a:r>
              <a:rPr lang="en-US" dirty="0" smtClean="0"/>
              <a:t>Internal </a:t>
            </a:r>
            <a:r>
              <a:rPr lang="en-US" dirty="0"/>
              <a:t>packs often have lash patches that allow you to attach some additional </a:t>
            </a:r>
            <a:r>
              <a:rPr lang="en-US" dirty="0" smtClean="0"/>
              <a:t>gear.</a:t>
            </a:r>
          </a:p>
          <a:p>
            <a:r>
              <a:rPr lang="en-US" b="1" dirty="0" smtClean="0"/>
              <a:t>Organization</a:t>
            </a:r>
            <a:r>
              <a:rPr lang="en-US" b="1" dirty="0"/>
              <a:t>: </a:t>
            </a:r>
            <a:endParaRPr lang="en-US" b="1" dirty="0" smtClean="0"/>
          </a:p>
          <a:p>
            <a:pPr lvl="1"/>
            <a:r>
              <a:rPr lang="en-US" dirty="0" smtClean="0"/>
              <a:t>Externals </a:t>
            </a:r>
            <a:r>
              <a:rPr lang="en-US" dirty="0"/>
              <a:t>typically include lots of outer pockets that help you organize things; access to the main compartment is typically through the top of the </a:t>
            </a:r>
            <a:r>
              <a:rPr lang="en-US" dirty="0" smtClean="0"/>
              <a:t>pack bag</a:t>
            </a:r>
            <a:r>
              <a:rPr lang="en-US" dirty="0"/>
              <a:t>. </a:t>
            </a:r>
            <a:endParaRPr lang="en-US" dirty="0" smtClean="0"/>
          </a:p>
          <a:p>
            <a:pPr lvl="1"/>
            <a:r>
              <a:rPr lang="en-US" dirty="0" smtClean="0"/>
              <a:t>Internals</a:t>
            </a:r>
            <a:r>
              <a:rPr lang="en-US" dirty="0"/>
              <a:t>, by contrast, range from ultralight packs with very few pockets to deluxe designs with pockets aplenty. </a:t>
            </a:r>
            <a:endParaRPr lang="en-US" dirty="0" smtClean="0"/>
          </a:p>
          <a:p>
            <a:pPr lvl="1"/>
            <a:r>
              <a:rPr lang="en-US" dirty="0" smtClean="0"/>
              <a:t>The </a:t>
            </a:r>
            <a:r>
              <a:rPr lang="en-US" dirty="0"/>
              <a:t>access to the main compartment on internals also varies: It might be from the top or a front panel, with some models also offering side zippers to reach deep-down items.</a:t>
            </a:r>
          </a:p>
          <a:p>
            <a:endParaRPr lang="en-US" dirty="0"/>
          </a:p>
        </p:txBody>
      </p:sp>
    </p:spTree>
    <p:extLst>
      <p:ext uri="{BB962C8B-B14F-4D97-AF65-F5344CB8AC3E}">
        <p14:creationId xmlns:p14="http://schemas.microsoft.com/office/powerpoint/2010/main" val="8269483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6e</a:t>
            </a:r>
            <a:endParaRPr lang="en-US" dirty="0"/>
          </a:p>
        </p:txBody>
      </p:sp>
      <p:sp>
        <p:nvSpPr>
          <p:cNvPr id="3" name="Content Placeholder 2"/>
          <p:cNvSpPr>
            <a:spLocks noGrp="1"/>
          </p:cNvSpPr>
          <p:nvPr>
            <p:ph idx="1"/>
          </p:nvPr>
        </p:nvSpPr>
        <p:spPr/>
        <p:txBody>
          <a:bodyPr>
            <a:normAutofit/>
          </a:bodyPr>
          <a:lstStyle/>
          <a:p>
            <a:r>
              <a:rPr lang="en-US" altLang="en-US" dirty="0" smtClean="0"/>
              <a:t>Discuss </a:t>
            </a:r>
            <a:r>
              <a:rPr lang="en-US" altLang="en-US" dirty="0"/>
              <a:t>the types of sleeping bags and what kind would be suitable for different conditions. Explain the proper care of your sleeping bag and how to keep it dry. Make a comfortable ground bed.</a:t>
            </a:r>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40736627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6e. Sleeping Bag Construction</a:t>
            </a:r>
            <a:endParaRPr lang="en-US" dirty="0"/>
          </a:p>
        </p:txBody>
      </p:sp>
      <p:sp>
        <p:nvSpPr>
          <p:cNvPr id="5" name="Content Placeholder 4"/>
          <p:cNvSpPr>
            <a:spLocks noGrp="1"/>
          </p:cNvSpPr>
          <p:nvPr>
            <p:ph sz="half" idx="1"/>
          </p:nvPr>
        </p:nvSpPr>
        <p:spPr/>
        <p:txBody>
          <a:bodyPr>
            <a:normAutofit fontScale="70000" lnSpcReduction="20000"/>
          </a:bodyPr>
          <a:lstStyle/>
          <a:p>
            <a:r>
              <a:rPr lang="en-US" dirty="0">
                <a:solidFill>
                  <a:srgbClr val="002060"/>
                </a:solidFill>
              </a:rPr>
              <a:t>The outer fabric </a:t>
            </a:r>
            <a:r>
              <a:rPr lang="en-US" dirty="0" smtClean="0">
                <a:solidFill>
                  <a:srgbClr val="002060"/>
                </a:solidFill>
              </a:rPr>
              <a:t>of a </a:t>
            </a:r>
            <a:r>
              <a:rPr lang="en-US" dirty="0">
                <a:solidFill>
                  <a:srgbClr val="002060"/>
                </a:solidFill>
              </a:rPr>
              <a:t>sleeping bag is called the shell. </a:t>
            </a:r>
            <a:endParaRPr lang="en-US" dirty="0" smtClean="0">
              <a:solidFill>
                <a:srgbClr val="002060"/>
              </a:solidFill>
            </a:endParaRPr>
          </a:p>
          <a:p>
            <a:pPr lvl="1"/>
            <a:r>
              <a:rPr lang="en-US" dirty="0" smtClean="0">
                <a:solidFill>
                  <a:srgbClr val="002060"/>
                </a:solidFill>
              </a:rPr>
              <a:t>Usually </a:t>
            </a:r>
            <a:r>
              <a:rPr lang="en-US" dirty="0">
                <a:solidFill>
                  <a:srgbClr val="002060"/>
                </a:solidFill>
              </a:rPr>
              <a:t>made of nylon, it </a:t>
            </a:r>
            <a:r>
              <a:rPr lang="en-US" dirty="0" smtClean="0">
                <a:solidFill>
                  <a:srgbClr val="002060"/>
                </a:solidFill>
              </a:rPr>
              <a:t>can shield </a:t>
            </a:r>
            <a:r>
              <a:rPr lang="en-US" dirty="0">
                <a:solidFill>
                  <a:srgbClr val="002060"/>
                </a:solidFill>
              </a:rPr>
              <a:t>you from gusts of wind and may be treated by the </a:t>
            </a:r>
            <a:r>
              <a:rPr lang="en-US" dirty="0" smtClean="0">
                <a:solidFill>
                  <a:srgbClr val="002060"/>
                </a:solidFill>
              </a:rPr>
              <a:t>manufacturer to </a:t>
            </a:r>
            <a:r>
              <a:rPr lang="en-US" dirty="0">
                <a:solidFill>
                  <a:srgbClr val="002060"/>
                </a:solidFill>
              </a:rPr>
              <a:t>repel dew and light mist.</a:t>
            </a:r>
          </a:p>
          <a:p>
            <a:r>
              <a:rPr lang="en-US" dirty="0">
                <a:solidFill>
                  <a:srgbClr val="002060"/>
                </a:solidFill>
              </a:rPr>
              <a:t>Contained within the shell is an </a:t>
            </a:r>
            <a:r>
              <a:rPr lang="en-US" dirty="0" smtClean="0">
                <a:solidFill>
                  <a:srgbClr val="002060"/>
                </a:solidFill>
              </a:rPr>
              <a:t>insulating </a:t>
            </a:r>
            <a:r>
              <a:rPr lang="en-US" dirty="0">
                <a:solidFill>
                  <a:srgbClr val="002060"/>
                </a:solidFill>
              </a:rPr>
              <a:t>fill material </a:t>
            </a:r>
            <a:r>
              <a:rPr lang="en-US" dirty="0" smtClean="0">
                <a:solidFill>
                  <a:srgbClr val="002060"/>
                </a:solidFill>
              </a:rPr>
              <a:t>that traps </a:t>
            </a:r>
            <a:r>
              <a:rPr lang="en-US" dirty="0">
                <a:solidFill>
                  <a:srgbClr val="002060"/>
                </a:solidFill>
              </a:rPr>
              <a:t>your body warmth and holds it close to you. </a:t>
            </a:r>
            <a:endParaRPr lang="en-US" dirty="0" smtClean="0">
              <a:solidFill>
                <a:srgbClr val="002060"/>
              </a:solidFill>
            </a:endParaRPr>
          </a:p>
          <a:p>
            <a:pPr lvl="1"/>
            <a:r>
              <a:rPr lang="en-US" dirty="0" smtClean="0">
                <a:solidFill>
                  <a:srgbClr val="002060"/>
                </a:solidFill>
              </a:rPr>
              <a:t>Thin fabric walls called baffles are sewn into the shell to keep the fill material spaced evenly throughout the bag.</a:t>
            </a:r>
            <a:endParaRPr lang="en-US" dirty="0">
              <a:solidFill>
                <a:srgbClr val="002060"/>
              </a:solidFill>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68042" y="1200150"/>
            <a:ext cx="3618757" cy="3839531"/>
          </a:xfrm>
        </p:spPr>
      </p:pic>
    </p:spTree>
    <p:extLst>
      <p:ext uri="{BB962C8B-B14F-4D97-AF65-F5344CB8AC3E}">
        <p14:creationId xmlns:p14="http://schemas.microsoft.com/office/powerpoint/2010/main" val="4584825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069" y="298077"/>
            <a:ext cx="4326966" cy="763526"/>
          </a:xfrm>
        </p:spPr>
        <p:txBody>
          <a:bodyPr>
            <a:normAutofit fontScale="90000"/>
          </a:bodyPr>
          <a:lstStyle/>
          <a:p>
            <a:r>
              <a:rPr lang="en-US" dirty="0" smtClean="0"/>
              <a:t>6e. </a:t>
            </a:r>
            <a:r>
              <a:rPr lang="en-US" dirty="0"/>
              <a:t>Sleeping </a:t>
            </a:r>
            <a:r>
              <a:rPr lang="en-US" dirty="0" smtClean="0"/>
              <a:t>Bags – Down vs. Synthetic</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Down Bags:</a:t>
            </a:r>
          </a:p>
          <a:p>
            <a:pPr lvl="1"/>
            <a:r>
              <a:rPr lang="en-US" dirty="0" smtClean="0"/>
              <a:t>The </a:t>
            </a:r>
            <a:r>
              <a:rPr lang="en-US" dirty="0"/>
              <a:t>warmest fill material per ounce is goose </a:t>
            </a:r>
            <a:r>
              <a:rPr lang="en-US" dirty="0" smtClean="0"/>
              <a:t>down. </a:t>
            </a:r>
          </a:p>
          <a:p>
            <a:pPr lvl="1"/>
            <a:r>
              <a:rPr lang="en-US" dirty="0" smtClean="0"/>
              <a:t>Down </a:t>
            </a:r>
            <a:r>
              <a:rPr lang="en-US" dirty="0"/>
              <a:t>bags are expensive</a:t>
            </a:r>
            <a:r>
              <a:rPr lang="en-US" dirty="0" smtClean="0"/>
              <a:t>, cannot </a:t>
            </a:r>
            <a:r>
              <a:rPr lang="en-US" dirty="0"/>
              <a:t>keep you warm when they are wet, and are difficult </a:t>
            </a:r>
            <a:r>
              <a:rPr lang="en-US" dirty="0" smtClean="0"/>
              <a:t>to dry </a:t>
            </a:r>
            <a:r>
              <a:rPr lang="en-US" dirty="0"/>
              <a:t>in camp unless the sun comes out</a:t>
            </a:r>
            <a:r>
              <a:rPr lang="en-US" dirty="0" smtClean="0"/>
              <a:t>.</a:t>
            </a:r>
          </a:p>
          <a:p>
            <a:pPr lvl="1"/>
            <a:r>
              <a:rPr lang="en-US" dirty="0" smtClean="0"/>
              <a:t> Down </a:t>
            </a:r>
            <a:r>
              <a:rPr lang="en-US" dirty="0"/>
              <a:t>bags are good when campers want </a:t>
            </a:r>
            <a:r>
              <a:rPr lang="en-US" dirty="0" smtClean="0"/>
              <a:t>to travel </a:t>
            </a:r>
            <a:r>
              <a:rPr lang="en-US" dirty="0"/>
              <a:t>as lightly as possible and have the experience to </a:t>
            </a:r>
            <a:r>
              <a:rPr lang="en-US" dirty="0" smtClean="0"/>
              <a:t>keep their </a:t>
            </a:r>
            <a:r>
              <a:rPr lang="en-US" dirty="0"/>
              <a:t>bags dry.</a:t>
            </a:r>
          </a:p>
          <a:p>
            <a:r>
              <a:rPr lang="en-US" dirty="0" smtClean="0"/>
              <a:t>Synthetic Bags:</a:t>
            </a:r>
          </a:p>
          <a:p>
            <a:pPr lvl="1"/>
            <a:r>
              <a:rPr lang="en-US" dirty="0" smtClean="0"/>
              <a:t>Synthetic </a:t>
            </a:r>
            <a:r>
              <a:rPr lang="en-US" dirty="0"/>
              <a:t>fill </a:t>
            </a:r>
            <a:r>
              <a:rPr lang="en-US" dirty="0" smtClean="0"/>
              <a:t>is slightly heavier than down.</a:t>
            </a:r>
          </a:p>
          <a:p>
            <a:pPr lvl="1"/>
            <a:r>
              <a:rPr lang="en-US" dirty="0" smtClean="0"/>
              <a:t>Synthetic fill bags are less </a:t>
            </a:r>
            <a:r>
              <a:rPr lang="en-US" dirty="0"/>
              <a:t>costly. </a:t>
            </a:r>
            <a:endParaRPr lang="en-US" dirty="0" smtClean="0"/>
          </a:p>
          <a:p>
            <a:pPr lvl="1"/>
            <a:r>
              <a:rPr lang="en-US" dirty="0" smtClean="0"/>
              <a:t>Its </a:t>
            </a:r>
            <a:r>
              <a:rPr lang="en-US" dirty="0"/>
              <a:t>greatest advantage is that it can keep </a:t>
            </a:r>
            <a:r>
              <a:rPr lang="en-US" dirty="0" smtClean="0"/>
              <a:t>you warm </a:t>
            </a:r>
            <a:r>
              <a:rPr lang="en-US" dirty="0"/>
              <a:t>even when your sleeping bag gets wet. </a:t>
            </a:r>
          </a:p>
        </p:txBody>
      </p:sp>
    </p:spTree>
    <p:extLst>
      <p:ext uri="{BB962C8B-B14F-4D97-AF65-F5344CB8AC3E}">
        <p14:creationId xmlns:p14="http://schemas.microsoft.com/office/powerpoint/2010/main" val="2786060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a:t>
            </a:r>
            <a:r>
              <a:rPr lang="en-US" dirty="0" smtClean="0"/>
              <a:t>1a</a:t>
            </a:r>
            <a:endParaRPr lang="en-US" dirty="0"/>
          </a:p>
        </p:txBody>
      </p:sp>
      <p:sp>
        <p:nvSpPr>
          <p:cNvPr id="3" name="Content Placeholder 2"/>
          <p:cNvSpPr>
            <a:spLocks noGrp="1"/>
          </p:cNvSpPr>
          <p:nvPr>
            <p:ph idx="1"/>
          </p:nvPr>
        </p:nvSpPr>
        <p:spPr/>
        <p:txBody>
          <a:bodyPr/>
          <a:lstStyle/>
          <a:p>
            <a:r>
              <a:rPr lang="en-US" altLang="en-US" dirty="0" smtClean="0">
                <a:latin typeface="Arial" panose="020B0604020202020204" pitchFamily="34" charset="0"/>
              </a:rPr>
              <a:t>Explain </a:t>
            </a:r>
            <a:r>
              <a:rPr lang="en-US" altLang="en-US" dirty="0">
                <a:latin typeface="Arial" panose="020B0604020202020204" pitchFamily="34" charset="0"/>
              </a:rPr>
              <a:t>to your counselor the most likely hazards you may encounter while participating in camping activities and what you should do to anticipate, help prevent, mitigate, and respond to these hazards.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22611246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3343" y="298077"/>
            <a:ext cx="4471691" cy="763526"/>
          </a:xfrm>
        </p:spPr>
        <p:txBody>
          <a:bodyPr>
            <a:normAutofit fontScale="90000"/>
          </a:bodyPr>
          <a:lstStyle/>
          <a:p>
            <a:r>
              <a:rPr lang="en-US" dirty="0" smtClean="0"/>
              <a:t>6e. Sleeping Bag Temperature Rating</a:t>
            </a:r>
            <a:endParaRPr lang="en-US" dirty="0"/>
          </a:p>
        </p:txBody>
      </p:sp>
      <p:sp>
        <p:nvSpPr>
          <p:cNvPr id="3" name="Content Placeholder 2"/>
          <p:cNvSpPr>
            <a:spLocks noGrp="1"/>
          </p:cNvSpPr>
          <p:nvPr>
            <p:ph idx="1"/>
          </p:nvPr>
        </p:nvSpPr>
        <p:spPr/>
        <p:txBody>
          <a:bodyPr>
            <a:normAutofit fontScale="92500"/>
          </a:bodyPr>
          <a:lstStyle/>
          <a:p>
            <a:r>
              <a:rPr lang="en-US" dirty="0"/>
              <a:t>Because waking up in your tent shivering in the middle of the night is a miserable experience, the key factor when you choose a sleeping bag is its temperature rating. </a:t>
            </a:r>
            <a:endParaRPr lang="en-US" dirty="0" smtClean="0"/>
          </a:p>
          <a:p>
            <a:r>
              <a:rPr lang="en-US" dirty="0" smtClean="0"/>
              <a:t>If </a:t>
            </a:r>
            <a:r>
              <a:rPr lang="en-US" dirty="0"/>
              <a:t>you have a reasonable idea of the coldest conditions you anticipate on your adventure, you can pick a bag that will keep you warm at or below that temperature</a:t>
            </a:r>
            <a:r>
              <a:rPr lang="en-US" dirty="0" smtClean="0"/>
              <a:t>.</a:t>
            </a:r>
          </a:p>
          <a:p>
            <a:r>
              <a:rPr lang="en-US" dirty="0"/>
              <a:t>Temperature ratings are estimates, not </a:t>
            </a:r>
            <a:r>
              <a:rPr lang="en-US" dirty="0" smtClean="0"/>
              <a:t>gospel.</a:t>
            </a:r>
            <a:endParaRPr lang="en-US" dirty="0"/>
          </a:p>
        </p:txBody>
      </p:sp>
    </p:spTree>
    <p:extLst>
      <p:ext uri="{BB962C8B-B14F-4D97-AF65-F5344CB8AC3E}">
        <p14:creationId xmlns:p14="http://schemas.microsoft.com/office/powerpoint/2010/main" val="28877958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6e. </a:t>
            </a:r>
            <a:r>
              <a:rPr lang="en-US" dirty="0"/>
              <a:t>Sleeping </a:t>
            </a:r>
            <a:r>
              <a:rPr lang="en-US" dirty="0" smtClean="0"/>
              <a:t>Bag Care</a:t>
            </a:r>
            <a:endParaRPr lang="en-US" dirty="0"/>
          </a:p>
        </p:txBody>
      </p:sp>
      <p:sp>
        <p:nvSpPr>
          <p:cNvPr id="3" name="Content Placeholder 2"/>
          <p:cNvSpPr>
            <a:spLocks noGrp="1"/>
          </p:cNvSpPr>
          <p:nvPr>
            <p:ph idx="1"/>
          </p:nvPr>
        </p:nvSpPr>
        <p:spPr/>
        <p:txBody>
          <a:bodyPr>
            <a:normAutofit/>
          </a:bodyPr>
          <a:lstStyle/>
          <a:p>
            <a:r>
              <a:rPr lang="en-US" dirty="0"/>
              <a:t>The </a:t>
            </a:r>
            <a:r>
              <a:rPr lang="en-US" dirty="0" smtClean="0"/>
              <a:t>useful life </a:t>
            </a:r>
            <a:r>
              <a:rPr lang="en-US" dirty="0"/>
              <a:t>of any </a:t>
            </a:r>
            <a:r>
              <a:rPr lang="en-US" dirty="0" smtClean="0"/>
              <a:t>sleeping bag </a:t>
            </a:r>
            <a:r>
              <a:rPr lang="en-US" dirty="0"/>
              <a:t>can be extended </a:t>
            </a:r>
            <a:r>
              <a:rPr lang="en-US" dirty="0" smtClean="0"/>
              <a:t>if you </a:t>
            </a:r>
            <a:r>
              <a:rPr lang="en-US" dirty="0"/>
              <a:t>remove it from its </a:t>
            </a:r>
            <a:r>
              <a:rPr lang="en-US" dirty="0" smtClean="0"/>
              <a:t>stuff sack </a:t>
            </a:r>
            <a:r>
              <a:rPr lang="en-US" dirty="0"/>
              <a:t>between trips. Store it </a:t>
            </a:r>
            <a:r>
              <a:rPr lang="en-US" dirty="0" smtClean="0"/>
              <a:t>by hanging </a:t>
            </a:r>
            <a:r>
              <a:rPr lang="en-US" dirty="0"/>
              <a:t>it in a closet or by placing </a:t>
            </a:r>
            <a:r>
              <a:rPr lang="en-US" dirty="0" smtClean="0"/>
              <a:t>it loosely </a:t>
            </a:r>
            <a:r>
              <a:rPr lang="en-US" dirty="0"/>
              <a:t>in a large cotton laundry bag. That </a:t>
            </a:r>
            <a:r>
              <a:rPr lang="en-US" dirty="0" smtClean="0"/>
              <a:t>will prevent </a:t>
            </a:r>
            <a:r>
              <a:rPr lang="en-US" dirty="0"/>
              <a:t>the fill material from being overly </a:t>
            </a:r>
            <a:r>
              <a:rPr lang="en-US" dirty="0" smtClean="0"/>
              <a:t>compressed, and </a:t>
            </a:r>
            <a:r>
              <a:rPr lang="en-US" dirty="0"/>
              <a:t>circulating air will help keep the bag fresh.</a:t>
            </a:r>
          </a:p>
        </p:txBody>
      </p:sp>
    </p:spTree>
    <p:extLst>
      <p:ext uri="{BB962C8B-B14F-4D97-AF65-F5344CB8AC3E}">
        <p14:creationId xmlns:p14="http://schemas.microsoft.com/office/powerpoint/2010/main" val="15238142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6e. Sleeping Pads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Increase </a:t>
            </a:r>
            <a:r>
              <a:rPr lang="en-US" dirty="0"/>
              <a:t>your comfort at night with a </a:t>
            </a:r>
            <a:r>
              <a:rPr lang="en-US" dirty="0" smtClean="0"/>
              <a:t>sleeping pad</a:t>
            </a:r>
            <a:r>
              <a:rPr lang="en-US" dirty="0"/>
              <a:t>. </a:t>
            </a:r>
            <a:endParaRPr lang="en-US" dirty="0" smtClean="0"/>
          </a:p>
          <a:p>
            <a:r>
              <a:rPr lang="en-US" dirty="0"/>
              <a:t>Types of Sleeping Pads. </a:t>
            </a:r>
            <a:r>
              <a:rPr lang="en-US" dirty="0" smtClean="0"/>
              <a:t> </a:t>
            </a:r>
            <a:endParaRPr lang="en-US" dirty="0"/>
          </a:p>
          <a:p>
            <a:pPr lvl="1"/>
            <a:r>
              <a:rPr lang="en-US" dirty="0"/>
              <a:t>Air pads come in a wide variety of styles, from lightweight ones ideal for backpacking up to extra-thick ones that are great for glamping. </a:t>
            </a:r>
          </a:p>
          <a:p>
            <a:pPr lvl="1"/>
            <a:r>
              <a:rPr lang="en-US" dirty="0" smtClean="0"/>
              <a:t>Self-inflating </a:t>
            </a:r>
            <a:r>
              <a:rPr lang="en-US" dirty="0"/>
              <a:t>pads offer a combination of open-cell foam insulation and air. </a:t>
            </a:r>
          </a:p>
          <a:p>
            <a:pPr lvl="1"/>
            <a:r>
              <a:rPr lang="en-US" dirty="0"/>
              <a:t>Closed-Cell Foam Pads.</a:t>
            </a:r>
          </a:p>
          <a:p>
            <a:endParaRPr lang="en-US" dirty="0"/>
          </a:p>
        </p:txBody>
      </p:sp>
    </p:spTree>
    <p:extLst>
      <p:ext uri="{BB962C8B-B14F-4D97-AF65-F5344CB8AC3E}">
        <p14:creationId xmlns:p14="http://schemas.microsoft.com/office/powerpoint/2010/main" val="35117255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6e. </a:t>
            </a:r>
            <a:r>
              <a:rPr lang="en-US" dirty="0" smtClean="0"/>
              <a:t>Choosing a Sleeping Pad</a:t>
            </a:r>
            <a:endParaRPr lang="en-US" dirty="0"/>
          </a:p>
        </p:txBody>
      </p:sp>
      <p:sp>
        <p:nvSpPr>
          <p:cNvPr id="3" name="Content Placeholder 2"/>
          <p:cNvSpPr>
            <a:spLocks noGrp="1"/>
          </p:cNvSpPr>
          <p:nvPr>
            <p:ph sz="half" idx="1"/>
          </p:nvPr>
        </p:nvSpPr>
        <p:spPr>
          <a:xfrm>
            <a:off x="85519" y="1354685"/>
            <a:ext cx="5071960" cy="3704118"/>
          </a:xfrm>
        </p:spPr>
        <p:txBody>
          <a:bodyPr>
            <a:normAutofit fontScale="62500" lnSpcReduction="20000"/>
          </a:bodyPr>
          <a:lstStyle/>
          <a:p>
            <a:r>
              <a:rPr lang="en-US" b="1" dirty="0" smtClean="0">
                <a:solidFill>
                  <a:srgbClr val="002060"/>
                </a:solidFill>
              </a:rPr>
              <a:t>Intended </a:t>
            </a:r>
            <a:r>
              <a:rPr lang="en-US" b="1" dirty="0">
                <a:solidFill>
                  <a:srgbClr val="002060"/>
                </a:solidFill>
              </a:rPr>
              <a:t>use:</a:t>
            </a:r>
            <a:r>
              <a:rPr lang="en-US" dirty="0">
                <a:solidFill>
                  <a:srgbClr val="002060"/>
                </a:solidFill>
              </a:rPr>
              <a:t> Decide which activity your pad is for: backpacking, car camping, winter camping, etc.</a:t>
            </a:r>
          </a:p>
          <a:p>
            <a:r>
              <a:rPr lang="en-US" b="1" dirty="0">
                <a:solidFill>
                  <a:srgbClr val="002060"/>
                </a:solidFill>
              </a:rPr>
              <a:t>Warmth (R-value):</a:t>
            </a:r>
            <a:r>
              <a:rPr lang="en-US" dirty="0">
                <a:solidFill>
                  <a:srgbClr val="002060"/>
                </a:solidFill>
              </a:rPr>
              <a:t> A pad’s ability to resist heat loss to the ground is measured as </a:t>
            </a:r>
            <a:r>
              <a:rPr lang="en-US" dirty="0" smtClean="0">
                <a:solidFill>
                  <a:srgbClr val="002060"/>
                </a:solidFill>
              </a:rPr>
              <a:t>R-value — higher </a:t>
            </a:r>
            <a:r>
              <a:rPr lang="en-US" dirty="0">
                <a:solidFill>
                  <a:srgbClr val="002060"/>
                </a:solidFill>
              </a:rPr>
              <a:t>R-values are warmer.</a:t>
            </a:r>
          </a:p>
          <a:p>
            <a:r>
              <a:rPr lang="en-US" b="1" dirty="0">
                <a:solidFill>
                  <a:srgbClr val="002060"/>
                </a:solidFill>
              </a:rPr>
              <a:t>Sleep system</a:t>
            </a:r>
            <a:r>
              <a:rPr lang="en-US" dirty="0">
                <a:solidFill>
                  <a:srgbClr val="002060"/>
                </a:solidFill>
              </a:rPr>
              <a:t>: Being comfortable at a particular temperature depends on many other variables, including the temperature rating of your sleeping bag. Correctly pairing your pad and bag in your sleep system is key to staying warm.</a:t>
            </a:r>
          </a:p>
          <a:p>
            <a:r>
              <a:rPr lang="en-US" b="1" dirty="0">
                <a:solidFill>
                  <a:srgbClr val="002060"/>
                </a:solidFill>
              </a:rPr>
              <a:t>Features: </a:t>
            </a:r>
            <a:r>
              <a:rPr lang="en-US" dirty="0">
                <a:solidFill>
                  <a:srgbClr val="002060"/>
                </a:solidFill>
              </a:rPr>
              <a:t>Decide which other features are most important to you: weight, cushioning, size, inflation ease and more.</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11134" y="1354685"/>
            <a:ext cx="3632224" cy="1816112"/>
          </a:xfrm>
        </p:spPr>
      </p:pic>
    </p:spTree>
    <p:extLst>
      <p:ext uri="{BB962C8B-B14F-4D97-AF65-F5344CB8AC3E}">
        <p14:creationId xmlns:p14="http://schemas.microsoft.com/office/powerpoint/2010/main" val="33204428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7a</a:t>
            </a:r>
            <a:endParaRPr lang="en-US" dirty="0"/>
          </a:p>
        </p:txBody>
      </p:sp>
      <p:sp>
        <p:nvSpPr>
          <p:cNvPr id="3" name="Content Placeholder 2"/>
          <p:cNvSpPr>
            <a:spLocks noGrp="1"/>
          </p:cNvSpPr>
          <p:nvPr>
            <p:ph idx="1"/>
          </p:nvPr>
        </p:nvSpPr>
        <p:spPr/>
        <p:txBody>
          <a:bodyPr>
            <a:normAutofit/>
          </a:bodyPr>
          <a:lstStyle/>
          <a:p>
            <a:r>
              <a:rPr lang="en-US" altLang="en-US" dirty="0" smtClean="0"/>
              <a:t>Prepare </a:t>
            </a:r>
            <a:r>
              <a:rPr lang="en-US" altLang="en-US" dirty="0"/>
              <a:t>for an overnight campout with your patrol by doing the following:</a:t>
            </a:r>
          </a:p>
          <a:p>
            <a:pPr marL="800100" lvl="1" indent="-342900" eaLnBrk="0" fontAlgn="base" hangingPunct="0">
              <a:spcBef>
                <a:spcPct val="0"/>
              </a:spcBef>
              <a:spcAft>
                <a:spcPct val="0"/>
              </a:spcAft>
              <a:buFont typeface="+mj-lt"/>
              <a:buAutoNum type="alphaLcPeriod"/>
            </a:pPr>
            <a:r>
              <a:rPr lang="en-US" altLang="en-US" dirty="0"/>
              <a:t>Make a checklist of personal and patrol gear that will be needed.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41160599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0961" y="298077"/>
            <a:ext cx="4294074" cy="763526"/>
          </a:xfrm>
        </p:spPr>
        <p:txBody>
          <a:bodyPr>
            <a:normAutofit fontScale="90000"/>
          </a:bodyPr>
          <a:lstStyle/>
          <a:p>
            <a:r>
              <a:rPr lang="en-US" dirty="0" smtClean="0"/>
              <a:t>7a. Overnight Campout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478" y="1416050"/>
            <a:ext cx="6127045" cy="3446463"/>
          </a:xfrm>
        </p:spPr>
      </p:pic>
    </p:spTree>
    <p:extLst>
      <p:ext uri="{BB962C8B-B14F-4D97-AF65-F5344CB8AC3E}">
        <p14:creationId xmlns:p14="http://schemas.microsoft.com/office/powerpoint/2010/main" val="15635077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2020" y="245449"/>
            <a:ext cx="4683833" cy="763526"/>
          </a:xfrm>
        </p:spPr>
        <p:txBody>
          <a:bodyPr>
            <a:normAutofit fontScale="90000"/>
          </a:bodyPr>
          <a:lstStyle/>
          <a:p>
            <a:r>
              <a:rPr lang="en-US" dirty="0" smtClean="0"/>
              <a:t>7a. Personal Gear Checklist</a:t>
            </a:r>
            <a:endParaRPr lang="en-US" dirty="0"/>
          </a:p>
        </p:txBody>
      </p:sp>
      <p:sp>
        <p:nvSpPr>
          <p:cNvPr id="3" name="Content Placeholder 2"/>
          <p:cNvSpPr>
            <a:spLocks noGrp="1"/>
          </p:cNvSpPr>
          <p:nvPr>
            <p:ph idx="1"/>
          </p:nvPr>
        </p:nvSpPr>
        <p:spPr/>
        <p:txBody>
          <a:bodyPr>
            <a:normAutofit fontScale="55000" lnSpcReduction="20000"/>
          </a:bodyPr>
          <a:lstStyle/>
          <a:p>
            <a:r>
              <a:rPr lang="en-US" sz="3600" dirty="0"/>
              <a:t>Carry your outdoor essentials on every Scout outing.</a:t>
            </a:r>
          </a:p>
          <a:p>
            <a:r>
              <a:rPr lang="en-US" sz="3600" dirty="0"/>
              <a:t>When you want to camp out under the stars, </a:t>
            </a:r>
            <a:r>
              <a:rPr lang="en-US" sz="3600" dirty="0" smtClean="0"/>
              <a:t>add personal </a:t>
            </a:r>
            <a:r>
              <a:rPr lang="en-US" sz="3600" dirty="0"/>
              <a:t>and group overnight gear</a:t>
            </a:r>
            <a:r>
              <a:rPr lang="en-US" sz="3600" dirty="0" smtClean="0"/>
              <a:t>.</a:t>
            </a:r>
          </a:p>
          <a:p>
            <a:r>
              <a:rPr lang="en-US" sz="3600" dirty="0" smtClean="0"/>
              <a:t>Personal </a:t>
            </a:r>
            <a:r>
              <a:rPr lang="en-US" sz="3600" dirty="0"/>
              <a:t>Overnight Camping Gear</a:t>
            </a:r>
          </a:p>
          <a:p>
            <a:pPr lvl="1">
              <a:buFont typeface="Wingdings" panose="05000000000000000000" pitchFamily="2" charset="2"/>
              <a:buChar char="q"/>
            </a:pPr>
            <a:r>
              <a:rPr lang="en-US" sz="2900" dirty="0" smtClean="0"/>
              <a:t>Clothing </a:t>
            </a:r>
            <a:r>
              <a:rPr lang="en-US" sz="2900" dirty="0"/>
              <a:t>for the season (see box for </a:t>
            </a:r>
            <a:r>
              <a:rPr lang="en-US" sz="2900" dirty="0" smtClean="0"/>
              <a:t>warm and cold-weather </a:t>
            </a:r>
            <a:r>
              <a:rPr lang="en-US" sz="2900" dirty="0"/>
              <a:t>camping)</a:t>
            </a:r>
          </a:p>
          <a:p>
            <a:pPr lvl="1">
              <a:buFont typeface="Wingdings" panose="05000000000000000000" pitchFamily="2" charset="2"/>
              <a:buChar char="q"/>
            </a:pPr>
            <a:r>
              <a:rPr lang="en-US" sz="2900" dirty="0" smtClean="0"/>
              <a:t>Backpack</a:t>
            </a:r>
            <a:endParaRPr lang="en-US" sz="2900" dirty="0"/>
          </a:p>
          <a:p>
            <a:pPr lvl="1">
              <a:buFont typeface="Wingdings" panose="05000000000000000000" pitchFamily="2" charset="2"/>
              <a:buChar char="q"/>
            </a:pPr>
            <a:r>
              <a:rPr lang="en-US" sz="2900" dirty="0" smtClean="0"/>
              <a:t>Rain </a:t>
            </a:r>
            <a:r>
              <a:rPr lang="en-US" sz="2900" dirty="0"/>
              <a:t>cover for backpack</a:t>
            </a:r>
          </a:p>
          <a:p>
            <a:pPr lvl="1">
              <a:buFont typeface="Wingdings" panose="05000000000000000000" pitchFamily="2" charset="2"/>
              <a:buChar char="q"/>
            </a:pPr>
            <a:r>
              <a:rPr lang="en-US" sz="2900" dirty="0" smtClean="0"/>
              <a:t>Sleeping </a:t>
            </a:r>
            <a:r>
              <a:rPr lang="en-US" sz="2900" dirty="0"/>
              <a:t>bag, or two or three blankets</a:t>
            </a:r>
          </a:p>
          <a:p>
            <a:pPr lvl="1">
              <a:buFont typeface="Wingdings" panose="05000000000000000000" pitchFamily="2" charset="2"/>
              <a:buChar char="q"/>
            </a:pPr>
            <a:r>
              <a:rPr lang="en-US" sz="2900" dirty="0" smtClean="0"/>
              <a:t>Ground </a:t>
            </a:r>
            <a:r>
              <a:rPr lang="en-US" sz="2900" dirty="0"/>
              <a:t>cloth and pad</a:t>
            </a:r>
          </a:p>
          <a:p>
            <a:pPr lvl="1">
              <a:buFont typeface="Wingdings" panose="05000000000000000000" pitchFamily="2" charset="2"/>
              <a:buChar char="q"/>
            </a:pPr>
            <a:r>
              <a:rPr lang="en-US" sz="2900" dirty="0" smtClean="0"/>
              <a:t>Eating </a:t>
            </a:r>
            <a:r>
              <a:rPr lang="en-US" sz="2900" dirty="0"/>
              <a:t>kit: spoon, plate, bowl, cup</a:t>
            </a:r>
          </a:p>
          <a:p>
            <a:pPr lvl="1">
              <a:buFont typeface="Wingdings" panose="05000000000000000000" pitchFamily="2" charset="2"/>
              <a:buChar char="q"/>
            </a:pPr>
            <a:r>
              <a:rPr lang="en-US" sz="2900" dirty="0" smtClean="0"/>
              <a:t>Cleanup </a:t>
            </a:r>
            <a:r>
              <a:rPr lang="en-US" sz="2900" dirty="0"/>
              <a:t>kit: soap, toothbrush, toothpaste, </a:t>
            </a:r>
            <a:r>
              <a:rPr lang="en-US" sz="2900" dirty="0" smtClean="0"/>
              <a:t>dental floss</a:t>
            </a:r>
            <a:r>
              <a:rPr lang="en-US" sz="2900" dirty="0"/>
              <a:t>, comb, washcloth, towel</a:t>
            </a:r>
          </a:p>
          <a:p>
            <a:pPr lvl="1">
              <a:buFont typeface="Wingdings" panose="05000000000000000000" pitchFamily="2" charset="2"/>
              <a:buChar char="q"/>
            </a:pPr>
            <a:r>
              <a:rPr lang="en-US" sz="2900" dirty="0" smtClean="0"/>
              <a:t>Personal </a:t>
            </a:r>
            <a:r>
              <a:rPr lang="en-US" sz="2900" dirty="0"/>
              <a:t>extras (optional): watch, </a:t>
            </a:r>
            <a:r>
              <a:rPr lang="en-US" sz="2900" dirty="0" smtClean="0"/>
              <a:t>camera, notebook</a:t>
            </a:r>
            <a:r>
              <a:rPr lang="en-US" sz="2900" dirty="0"/>
              <a:t>, pencil or pen, </a:t>
            </a:r>
            <a:r>
              <a:rPr lang="en-US" sz="2900" dirty="0" smtClean="0"/>
              <a:t>sunglasses, gloves</a:t>
            </a:r>
            <a:endParaRPr lang="en-US" sz="2900" dirty="0"/>
          </a:p>
        </p:txBody>
      </p:sp>
    </p:spTree>
    <p:extLst>
      <p:ext uri="{BB962C8B-B14F-4D97-AF65-F5344CB8AC3E}">
        <p14:creationId xmlns:p14="http://schemas.microsoft.com/office/powerpoint/2010/main" val="14540249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2020" y="245449"/>
            <a:ext cx="4683833" cy="763526"/>
          </a:xfrm>
        </p:spPr>
        <p:txBody>
          <a:bodyPr>
            <a:normAutofit fontScale="90000"/>
          </a:bodyPr>
          <a:lstStyle/>
          <a:p>
            <a:r>
              <a:rPr lang="en-US" dirty="0" smtClean="0"/>
              <a:t>7a. Group Gear Checklist</a:t>
            </a:r>
            <a:endParaRPr lang="en-US" dirty="0"/>
          </a:p>
        </p:txBody>
      </p:sp>
      <p:sp>
        <p:nvSpPr>
          <p:cNvPr id="3" name="Content Placeholder 2"/>
          <p:cNvSpPr>
            <a:spLocks noGrp="1"/>
          </p:cNvSpPr>
          <p:nvPr>
            <p:ph idx="1"/>
          </p:nvPr>
        </p:nvSpPr>
        <p:spPr>
          <a:xfrm>
            <a:off x="448966" y="1415845"/>
            <a:ext cx="8246070" cy="3373243"/>
          </a:xfrm>
        </p:spPr>
        <p:txBody>
          <a:bodyPr>
            <a:normAutofit fontScale="77500" lnSpcReduction="20000"/>
          </a:bodyPr>
          <a:lstStyle/>
          <a:p>
            <a:r>
              <a:rPr lang="en-US" sz="2600" dirty="0" smtClean="0"/>
              <a:t>Group </a:t>
            </a:r>
            <a:r>
              <a:rPr lang="en-US" sz="2600" dirty="0"/>
              <a:t>Overnight Camping Gear</a:t>
            </a:r>
          </a:p>
          <a:p>
            <a:pPr lvl="1">
              <a:buFont typeface="Wingdings" panose="05000000000000000000" pitchFamily="2" charset="2"/>
              <a:buChar char="q"/>
            </a:pPr>
            <a:r>
              <a:rPr lang="en-US" sz="2100" dirty="0" smtClean="0"/>
              <a:t>Tents </a:t>
            </a:r>
            <a:r>
              <a:rPr lang="en-US" sz="2100" dirty="0"/>
              <a:t>with poles, stakes, ground cloths, and lines</a:t>
            </a:r>
          </a:p>
          <a:p>
            <a:pPr lvl="1">
              <a:buFont typeface="Wingdings" panose="05000000000000000000" pitchFamily="2" charset="2"/>
              <a:buChar char="q"/>
            </a:pPr>
            <a:r>
              <a:rPr lang="en-US" sz="2100" dirty="0" smtClean="0"/>
              <a:t>Dining </a:t>
            </a:r>
            <a:r>
              <a:rPr lang="en-US" sz="2100" dirty="0"/>
              <a:t>fly</a:t>
            </a:r>
          </a:p>
          <a:p>
            <a:pPr lvl="1">
              <a:buFont typeface="Wingdings" panose="05000000000000000000" pitchFamily="2" charset="2"/>
              <a:buChar char="q"/>
            </a:pPr>
            <a:r>
              <a:rPr lang="en-US" sz="2100" dirty="0" smtClean="0"/>
              <a:t>Nylon </a:t>
            </a:r>
            <a:r>
              <a:rPr lang="en-US" sz="2100" dirty="0"/>
              <a:t>cord, 50 feet</a:t>
            </a:r>
          </a:p>
          <a:p>
            <a:pPr lvl="1">
              <a:buFont typeface="Wingdings" panose="05000000000000000000" pitchFamily="2" charset="2"/>
              <a:buChar char="q"/>
            </a:pPr>
            <a:r>
              <a:rPr lang="en-US" sz="2100" dirty="0" smtClean="0"/>
              <a:t>Backpacking </a:t>
            </a:r>
            <a:r>
              <a:rPr lang="en-US" sz="2100" dirty="0"/>
              <a:t>stoves and fuel</a:t>
            </a:r>
          </a:p>
          <a:p>
            <a:pPr lvl="1">
              <a:buFont typeface="Wingdings" panose="05000000000000000000" pitchFamily="2" charset="2"/>
              <a:buChar char="q"/>
            </a:pPr>
            <a:r>
              <a:rPr lang="en-US" sz="2100" dirty="0" smtClean="0"/>
              <a:t>Cook </a:t>
            </a:r>
            <a:r>
              <a:rPr lang="en-US" sz="2100" dirty="0"/>
              <a:t>kit: pots and pans, spatula, large spoon </a:t>
            </a:r>
            <a:r>
              <a:rPr lang="en-US" sz="2100" dirty="0" smtClean="0"/>
              <a:t>and/or ladle</a:t>
            </a:r>
            <a:r>
              <a:rPr lang="en-US" sz="2100" dirty="0"/>
              <a:t>, plastic sheets (two 4-by-4-foot), matches </a:t>
            </a:r>
            <a:r>
              <a:rPr lang="en-US" sz="2100" dirty="0" smtClean="0"/>
              <a:t>and/or butane </a:t>
            </a:r>
            <a:r>
              <a:rPr lang="en-US" sz="2100" dirty="0"/>
              <a:t>lighters in waterproof containers</a:t>
            </a:r>
          </a:p>
          <a:p>
            <a:pPr lvl="1">
              <a:buFont typeface="Wingdings" panose="05000000000000000000" pitchFamily="2" charset="2"/>
              <a:buChar char="q"/>
            </a:pPr>
            <a:r>
              <a:rPr lang="en-US" sz="2100" dirty="0" smtClean="0"/>
              <a:t>Cleanup </a:t>
            </a:r>
            <a:r>
              <a:rPr lang="en-US" sz="2100" dirty="0"/>
              <a:t>kit: sponge or dishcloth, biodegradable </a:t>
            </a:r>
            <a:r>
              <a:rPr lang="en-US" sz="2100" dirty="0" smtClean="0"/>
              <a:t>soap, sanitizing </a:t>
            </a:r>
            <a:r>
              <a:rPr lang="en-US" sz="2100" dirty="0"/>
              <a:t>rinse agent (bleach), scouring pads (</a:t>
            </a:r>
            <a:r>
              <a:rPr lang="en-US" sz="2100" dirty="0" smtClean="0"/>
              <a:t>no-soap type</a:t>
            </a:r>
            <a:r>
              <a:rPr lang="en-US" sz="2100" dirty="0"/>
              <a:t>), plastic trash bags, toilet paper in plastic bag</a:t>
            </a:r>
          </a:p>
          <a:p>
            <a:pPr lvl="1">
              <a:buFont typeface="Wingdings" panose="05000000000000000000" pitchFamily="2" charset="2"/>
              <a:buChar char="q"/>
            </a:pPr>
            <a:r>
              <a:rPr lang="en-US" sz="2100" dirty="0" smtClean="0"/>
              <a:t>Repair </a:t>
            </a:r>
            <a:r>
              <a:rPr lang="en-US" sz="2100" dirty="0"/>
              <a:t>kit: thread, needles, safety pins</a:t>
            </a:r>
          </a:p>
          <a:p>
            <a:pPr lvl="1">
              <a:buFont typeface="Wingdings" panose="05000000000000000000" pitchFamily="2" charset="2"/>
              <a:buChar char="q"/>
            </a:pPr>
            <a:r>
              <a:rPr lang="en-US" sz="2100" dirty="0" smtClean="0"/>
              <a:t>Group </a:t>
            </a:r>
            <a:r>
              <a:rPr lang="en-US" sz="2100" dirty="0"/>
              <a:t>extras (optional): hot-pot tongs, camp shovel</a:t>
            </a:r>
            <a:r>
              <a:rPr lang="en-US" sz="2100" dirty="0" smtClean="0"/>
              <a:t>, plastic </a:t>
            </a:r>
            <a:r>
              <a:rPr lang="en-US" sz="2100" dirty="0"/>
              <a:t>water container, washbasin, grill, pot </a:t>
            </a:r>
            <a:r>
              <a:rPr lang="en-US" sz="2100" dirty="0" smtClean="0"/>
              <a:t>rods, patrol </a:t>
            </a:r>
            <a:r>
              <a:rPr lang="en-US" sz="2100" dirty="0"/>
              <a:t>flag, small U.S. flag, ax, camp saw</a:t>
            </a:r>
          </a:p>
        </p:txBody>
      </p:sp>
    </p:spTree>
    <p:extLst>
      <p:ext uri="{BB962C8B-B14F-4D97-AF65-F5344CB8AC3E}">
        <p14:creationId xmlns:p14="http://schemas.microsoft.com/office/powerpoint/2010/main" val="2309576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7b</a:t>
            </a:r>
            <a:endParaRPr lang="en-US" dirty="0"/>
          </a:p>
        </p:txBody>
      </p:sp>
      <p:sp>
        <p:nvSpPr>
          <p:cNvPr id="3" name="Content Placeholder 2"/>
          <p:cNvSpPr>
            <a:spLocks noGrp="1"/>
          </p:cNvSpPr>
          <p:nvPr>
            <p:ph idx="1"/>
          </p:nvPr>
        </p:nvSpPr>
        <p:spPr/>
        <p:txBody>
          <a:bodyPr>
            <a:normAutofit fontScale="92500" lnSpcReduction="10000"/>
          </a:bodyPr>
          <a:lstStyle/>
          <a:p>
            <a:r>
              <a:rPr lang="en-US" altLang="en-US" dirty="0" smtClean="0"/>
              <a:t>Prepare </a:t>
            </a:r>
            <a:r>
              <a:rPr lang="en-US" altLang="en-US" dirty="0"/>
              <a:t>for an overnight campout with your patrol by doing the following:</a:t>
            </a:r>
          </a:p>
          <a:p>
            <a:pPr marL="800100" lvl="1" indent="-342900" eaLnBrk="0" fontAlgn="base" hangingPunct="0">
              <a:spcBef>
                <a:spcPct val="0"/>
              </a:spcBef>
              <a:spcAft>
                <a:spcPct val="0"/>
              </a:spcAft>
              <a:buFont typeface="+mj-lt"/>
              <a:buAutoNum type="alphaLcPeriod"/>
            </a:pPr>
            <a:r>
              <a:rPr lang="en-US" altLang="en-US" dirty="0" smtClean="0"/>
              <a:t>Pack </a:t>
            </a:r>
            <a:r>
              <a:rPr lang="en-US" altLang="en-US" dirty="0"/>
              <a:t>your own gear and your share of the patrol equipment and food for proper carrying. Show that your pack is right for quickly getting what is needed first, and that it has been assembled properly for comfort, weight, balance, size, and neatness.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298" y="183613"/>
            <a:ext cx="809685" cy="822911"/>
          </a:xfrm>
          <a:prstGeom prst="rect">
            <a:avLst/>
          </a:prstGeom>
        </p:spPr>
      </p:pic>
    </p:spTree>
    <p:extLst>
      <p:ext uri="{BB962C8B-B14F-4D97-AF65-F5344CB8AC3E}">
        <p14:creationId xmlns:p14="http://schemas.microsoft.com/office/powerpoint/2010/main" val="1994111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2797" y="246583"/>
            <a:ext cx="4639424" cy="1025909"/>
          </a:xfrm>
          <a:prstGeom prst="rect">
            <a:avLst/>
          </a:prstGeom>
          <a:blipFill>
            <a:blip r:embed="rId2" cstate="print"/>
            <a:stretch>
              <a:fillRect/>
            </a:stretch>
          </a:blipFill>
        </p:spPr>
        <p:txBody>
          <a:bodyPr wrap="square" lIns="0" tIns="0" rIns="0" bIns="0" rtlCol="0"/>
          <a:lstStyle/>
          <a:p>
            <a:endParaRPr sz="1798"/>
          </a:p>
        </p:txBody>
      </p:sp>
      <p:sp>
        <p:nvSpPr>
          <p:cNvPr id="3" name="object 3"/>
          <p:cNvSpPr txBox="1">
            <a:spLocks noGrp="1"/>
          </p:cNvSpPr>
          <p:nvPr>
            <p:ph type="title"/>
          </p:nvPr>
        </p:nvSpPr>
        <p:spPr>
          <a:xfrm>
            <a:off x="4561726" y="362088"/>
            <a:ext cx="4048841" cy="573966"/>
          </a:xfrm>
          <a:prstGeom prst="rect">
            <a:avLst/>
          </a:prstGeom>
        </p:spPr>
        <p:txBody>
          <a:bodyPr vert="horz" wrap="square" lIns="0" tIns="12684" rIns="0" bIns="0" rtlCol="0" anchor="ctr">
            <a:spAutoFit/>
          </a:bodyPr>
          <a:lstStyle/>
          <a:p>
            <a:pPr marL="12685">
              <a:spcBef>
                <a:spcPts val="100"/>
              </a:spcBef>
            </a:pPr>
            <a:r>
              <a:rPr sz="3596" dirty="0"/>
              <a:t>7b. </a:t>
            </a:r>
            <a:r>
              <a:rPr sz="3596" spc="-20" dirty="0"/>
              <a:t>Packing </a:t>
            </a:r>
            <a:r>
              <a:rPr sz="3596" spc="-70" dirty="0"/>
              <a:t>Your</a:t>
            </a:r>
            <a:r>
              <a:rPr sz="3596" spc="-30" dirty="0"/>
              <a:t> </a:t>
            </a:r>
            <a:r>
              <a:rPr sz="3596" dirty="0"/>
              <a:t>Gear</a:t>
            </a:r>
            <a:endParaRPr sz="3596"/>
          </a:p>
        </p:txBody>
      </p:sp>
      <p:pic>
        <p:nvPicPr>
          <p:cNvPr id="5" name="Picture 4"/>
          <p:cNvPicPr>
            <a:picLocks noChangeAspect="1"/>
          </p:cNvPicPr>
          <p:nvPr/>
        </p:nvPicPr>
        <p:blipFill>
          <a:blip r:embed="rId3"/>
          <a:stretch>
            <a:fillRect/>
          </a:stretch>
        </p:blipFill>
        <p:spPr>
          <a:xfrm>
            <a:off x="1832183" y="1272492"/>
            <a:ext cx="5517292" cy="2755885"/>
          </a:xfrm>
          <a:prstGeom prst="rect">
            <a:avLst/>
          </a:prstGeom>
        </p:spPr>
      </p:pic>
      <p:sp>
        <p:nvSpPr>
          <p:cNvPr id="6" name="Rectangle 5"/>
          <p:cNvSpPr/>
          <p:nvPr/>
        </p:nvSpPr>
        <p:spPr>
          <a:xfrm>
            <a:off x="1832183" y="4028377"/>
            <a:ext cx="5517292" cy="714699"/>
          </a:xfrm>
          <a:prstGeom prst="rect">
            <a:avLst/>
          </a:prstGeom>
        </p:spPr>
        <p:txBody>
          <a:bodyPr wrap="square">
            <a:spAutoFit/>
          </a:bodyPr>
          <a:lstStyle/>
          <a:p>
            <a:pPr algn="ctr"/>
            <a:r>
              <a:rPr lang="en-US" sz="1348" dirty="0">
                <a:solidFill>
                  <a:schemeClr val="tx1">
                    <a:lumMod val="85000"/>
                    <a:lumOff val="15000"/>
                  </a:schemeClr>
                </a:solidFill>
              </a:rPr>
              <a:t>Click on the following link for a tutorial on packing your backpack:</a:t>
            </a:r>
          </a:p>
          <a:p>
            <a:pPr algn="ctr"/>
            <a:r>
              <a:rPr lang="en-US" sz="1348" b="1" dirty="0">
                <a:hlinkClick r:id="rId4"/>
              </a:rPr>
              <a:t>How to Pack a Backpack the Right Way </a:t>
            </a:r>
            <a:endParaRPr lang="en-US" sz="1348" b="1" dirty="0"/>
          </a:p>
          <a:p>
            <a:pPr algn="ctr"/>
            <a:endParaRPr lang="en-US" sz="1348" dirty="0">
              <a:solidFill>
                <a:schemeClr val="tx1">
                  <a:lumMod val="85000"/>
                  <a:lumOff val="15000"/>
                </a:schemeClr>
              </a:solidFill>
            </a:endParaRPr>
          </a:p>
        </p:txBody>
      </p:sp>
    </p:spTree>
    <p:extLst>
      <p:ext uri="{BB962C8B-B14F-4D97-AF65-F5344CB8AC3E}">
        <p14:creationId xmlns:p14="http://schemas.microsoft.com/office/powerpoint/2010/main" val="462210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9491</Words>
  <Application>Microsoft Office PowerPoint</Application>
  <PresentationFormat>On-screen Show (16:9)</PresentationFormat>
  <Paragraphs>666</Paragraphs>
  <Slides>127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127</vt:i4>
      </vt:variant>
    </vt:vector>
  </HeadingPairs>
  <TitlesOfParts>
    <vt:vector size="132" baseType="lpstr">
      <vt:lpstr>Arial Unicode MS</vt:lpstr>
      <vt:lpstr>Arial</vt:lpstr>
      <vt:lpstr>Calibri</vt:lpstr>
      <vt:lpstr>Wingdings</vt:lpstr>
      <vt:lpstr>Office Theme</vt:lpstr>
      <vt:lpstr>Camping Merit Badge  Troop 344/9344 Pemberville, OH</vt:lpstr>
      <vt:lpstr>Camping  Merit Badge</vt:lpstr>
      <vt:lpstr>Camping  Merit Badge</vt:lpstr>
      <vt:lpstr>Camping  Merit Badge</vt:lpstr>
      <vt:lpstr>Camping  Merit Badge</vt:lpstr>
      <vt:lpstr>Camping  Merit Badge</vt:lpstr>
      <vt:lpstr>Camping  Merit Badge</vt:lpstr>
      <vt:lpstr>Camping  Merit Badge</vt:lpstr>
      <vt:lpstr>Requirement 1a</vt:lpstr>
      <vt:lpstr>1a Hazards</vt:lpstr>
      <vt:lpstr>Requirement 1b</vt:lpstr>
      <vt:lpstr>1b Weather</vt:lpstr>
      <vt:lpstr>Requirement 1c</vt:lpstr>
      <vt:lpstr>1c. First Aid</vt:lpstr>
      <vt:lpstr>Altitude Sickness</vt:lpstr>
      <vt:lpstr>Requirement 2</vt:lpstr>
      <vt:lpstr>2. Leave No Trace Outdoor Code</vt:lpstr>
      <vt:lpstr>2. Leave No Trace</vt:lpstr>
      <vt:lpstr>2. Leave No Trace</vt:lpstr>
      <vt:lpstr>2. Leave No Trace</vt:lpstr>
      <vt:lpstr>2. Leave No Trace</vt:lpstr>
      <vt:lpstr>2. Leave No Trace</vt:lpstr>
      <vt:lpstr>2. Leave No Trace</vt:lpstr>
      <vt:lpstr>2. Leave No Trace</vt:lpstr>
      <vt:lpstr>2. Write a Personal Plan</vt:lpstr>
      <vt:lpstr>Requirement 3</vt:lpstr>
      <vt:lpstr>3. Trip Plan</vt:lpstr>
      <vt:lpstr>3. Trip Plan</vt:lpstr>
      <vt:lpstr>Requirement 4a</vt:lpstr>
      <vt:lpstr>4a. Duty Roster</vt:lpstr>
      <vt:lpstr>Requirement 4b</vt:lpstr>
      <vt:lpstr>4b. Planning a Campout</vt:lpstr>
      <vt:lpstr>Requirement 5a</vt:lpstr>
      <vt:lpstr>5a Packing list</vt:lpstr>
      <vt:lpstr>5a Layering</vt:lpstr>
      <vt:lpstr>Requirement 5b</vt:lpstr>
      <vt:lpstr>5b Footwear</vt:lpstr>
      <vt:lpstr>5b. Footwear</vt:lpstr>
      <vt:lpstr>5b Footwear</vt:lpstr>
      <vt:lpstr>5b Footwear: Types</vt:lpstr>
      <vt:lpstr>5b Footwear: Components</vt:lpstr>
      <vt:lpstr>5b Footwear: Components</vt:lpstr>
      <vt:lpstr>5b Footwear: Components</vt:lpstr>
      <vt:lpstr>5b Footwear: Components</vt:lpstr>
      <vt:lpstr>5b Footwear: Components</vt:lpstr>
      <vt:lpstr>5b Footwear: Components</vt:lpstr>
      <vt:lpstr>5b Footwear: Components</vt:lpstr>
      <vt:lpstr>5b Footwear: Components</vt:lpstr>
      <vt:lpstr>5b Footwear: Components</vt:lpstr>
      <vt:lpstr>5b Hiking Boot Fit</vt:lpstr>
      <vt:lpstr>5b Hiking Boot Fit</vt:lpstr>
      <vt:lpstr>Requirement 5c</vt:lpstr>
      <vt:lpstr>5c Care and Storage of Camping Equipment</vt:lpstr>
      <vt:lpstr>5c. Care and Storage of Camping Equipment</vt:lpstr>
      <vt:lpstr>Requirement 5d</vt:lpstr>
      <vt:lpstr>5d. Outdoor Essentials</vt:lpstr>
      <vt:lpstr>5d. Outdoor Essentials</vt:lpstr>
      <vt:lpstr>5d. Outdoor Essentials</vt:lpstr>
      <vt:lpstr>5d. Outdoor Essentials</vt:lpstr>
      <vt:lpstr>5d. Outdoor Essentials</vt:lpstr>
      <vt:lpstr>5d. Outdoor Essentials</vt:lpstr>
      <vt:lpstr>5d. Outdoor Essentials</vt:lpstr>
      <vt:lpstr>5d. Outdoor Essentials</vt:lpstr>
      <vt:lpstr>5d. Outdoor Essentials</vt:lpstr>
      <vt:lpstr>5d. Outdoor Essentials</vt:lpstr>
      <vt:lpstr>Requirement 5e</vt:lpstr>
      <vt:lpstr>5e. Backpacking Shakedown</vt:lpstr>
      <vt:lpstr>Requirement 6a</vt:lpstr>
      <vt:lpstr>6a. Four Types of Tents</vt:lpstr>
      <vt:lpstr>6a. Four Types of Tents</vt:lpstr>
      <vt:lpstr>6a. Tent Care</vt:lpstr>
      <vt:lpstr>Requirement 6b</vt:lpstr>
      <vt:lpstr>6b. Camp Sanitation</vt:lpstr>
      <vt:lpstr>6b. Water Treatment</vt:lpstr>
      <vt:lpstr>6b. Water Treatment</vt:lpstr>
      <vt:lpstr>6b. Water Treatment</vt:lpstr>
      <vt:lpstr>PowerPoint Presentation</vt:lpstr>
      <vt:lpstr>Requirement 6c</vt:lpstr>
      <vt:lpstr>6c. Where to Pitch a Tent</vt:lpstr>
      <vt:lpstr>6c. Where to Pitch a Tent</vt:lpstr>
      <vt:lpstr>6b. Managing Your Campsite</vt:lpstr>
      <vt:lpstr>6b. Camp Layout</vt:lpstr>
      <vt:lpstr>Requirement 6d</vt:lpstr>
      <vt:lpstr>6d. Internal vs. External Frame Backpacks</vt:lpstr>
      <vt:lpstr>6d. Internal vs. External Frame Backpacks</vt:lpstr>
      <vt:lpstr>6d. Internal vs. External Frame Backpacks</vt:lpstr>
      <vt:lpstr>Requirement 6e</vt:lpstr>
      <vt:lpstr>6e. Sleeping Bag Construction</vt:lpstr>
      <vt:lpstr>6e. Sleeping Bags – Down vs. Synthetic</vt:lpstr>
      <vt:lpstr>6e. Sleeping Bag Temperature Rating</vt:lpstr>
      <vt:lpstr>6e. Sleeping Bag Care</vt:lpstr>
      <vt:lpstr>6e. Sleeping Pads</vt:lpstr>
      <vt:lpstr>6e. Choosing a Sleeping Pad</vt:lpstr>
      <vt:lpstr>Requirement 7a</vt:lpstr>
      <vt:lpstr>7a. Overnight Campout</vt:lpstr>
      <vt:lpstr>7a. Personal Gear Checklist</vt:lpstr>
      <vt:lpstr>7a. Group Gear Checklist</vt:lpstr>
      <vt:lpstr>Requirement 7b</vt:lpstr>
      <vt:lpstr>7b. Packing Your Gear</vt:lpstr>
      <vt:lpstr>Requirement 8a</vt:lpstr>
      <vt:lpstr>8a. Using Stoves Safely</vt:lpstr>
      <vt:lpstr>Requirement 8b</vt:lpstr>
      <vt:lpstr>8b. Selecting a Stove</vt:lpstr>
      <vt:lpstr>8b. Canister vs. Liquid Fuel Stoves</vt:lpstr>
      <vt:lpstr>8b. Canister vs. Liquid Fuel Stoves</vt:lpstr>
      <vt:lpstr>8b. Canister vs. Liquid Fuel Stoves</vt:lpstr>
      <vt:lpstr>8b. Canister vs. Liquid Fuel Stoves</vt:lpstr>
      <vt:lpstr>Requirement 8c</vt:lpstr>
      <vt:lpstr>8c. Prepare a Camp Menu </vt:lpstr>
      <vt:lpstr>8c. Menu and Recipe Ideas</vt:lpstr>
      <vt:lpstr>8c. Menu and Recipe Ideas</vt:lpstr>
      <vt:lpstr>8c. Cleaning Up After Meals</vt:lpstr>
      <vt:lpstr>8c. Dealing With Leftovers</vt:lpstr>
      <vt:lpstr>8c. Food Storage</vt:lpstr>
      <vt:lpstr>8c. Food Storage</vt:lpstr>
      <vt:lpstr>8c. Food Storage</vt:lpstr>
      <vt:lpstr>8c. Food Storage</vt:lpstr>
      <vt:lpstr>Requirement 8d</vt:lpstr>
      <vt:lpstr>8d. Cooking a Trail Meal</vt:lpstr>
      <vt:lpstr>Requirement 9a</vt:lpstr>
      <vt:lpstr>9a. Camp 20 Nights</vt:lpstr>
      <vt:lpstr>Requirement 9b</vt:lpstr>
      <vt:lpstr>9b. Show Experience in Camping</vt:lpstr>
      <vt:lpstr>Requirement 9c</vt:lpstr>
      <vt:lpstr>9c. Conservation Project</vt:lpstr>
      <vt:lpstr>Requirement 10</vt:lpstr>
      <vt:lpstr>10. What Have You Learned?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2017-08-01T15:40:51Z</dcterms:created>
  <dcterms:modified xsi:type="dcterms:W3CDTF">2024-01-23T15:02:54Z</dcterms:modified>
</cp:coreProperties>
</file>